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6"/>
  </p:notesMasterIdLst>
  <p:handoutMasterIdLst>
    <p:handoutMasterId r:id="rId7"/>
  </p:handoutMasterIdLst>
  <p:sldIdLst>
    <p:sldId id="569" r:id="rId2"/>
    <p:sldId id="570" r:id="rId3"/>
    <p:sldId id="574" r:id="rId4"/>
    <p:sldId id="57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h, Rick" initials="RB" lastIdx="1" clrIdx="0"/>
  <p:cmAuthor id="1" name="Rick Barth" initials="RB" lastIdx="2" clrIdx="1"/>
  <p:cmAuthor id="2" name="Sarah" initials="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D1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4" autoAdjust="0"/>
    <p:restoredTop sz="93869" autoAdjust="0"/>
  </p:normalViewPr>
  <p:slideViewPr>
    <p:cSldViewPr>
      <p:cViewPr varScale="1">
        <p:scale>
          <a:sx n="53" d="100"/>
          <a:sy n="53" d="100"/>
        </p:scale>
        <p:origin x="10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8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84083-7BF6-46B9-94FD-F86EE72530D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FD10CE-8D67-4B12-872F-465A406BE572}">
      <dgm:prSet phldrT="[Text]"/>
      <dgm:spPr/>
      <dgm:t>
        <a:bodyPr/>
        <a:lstStyle/>
        <a:p>
          <a:r>
            <a:rPr lang="en-US" dirty="0"/>
            <a:t>Science</a:t>
          </a:r>
        </a:p>
      </dgm:t>
    </dgm:pt>
    <dgm:pt modelId="{1BF613AA-6685-4D8A-8AB9-BAA62EC35518}" type="parTrans" cxnId="{81338B9F-A8DF-4304-AF0F-AD8BB34CDEDD}">
      <dgm:prSet/>
      <dgm:spPr/>
      <dgm:t>
        <a:bodyPr/>
        <a:lstStyle/>
        <a:p>
          <a:endParaRPr lang="en-US"/>
        </a:p>
      </dgm:t>
    </dgm:pt>
    <dgm:pt modelId="{8FAEFAC4-E46B-4652-AF73-EC70E7F0953C}" type="sibTrans" cxnId="{81338B9F-A8DF-4304-AF0F-AD8BB34CDEDD}">
      <dgm:prSet/>
      <dgm:spPr/>
      <dgm:t>
        <a:bodyPr/>
        <a:lstStyle/>
        <a:p>
          <a:endParaRPr lang="en-US"/>
        </a:p>
      </dgm:t>
    </dgm:pt>
    <dgm:pt modelId="{1C614638-C119-423D-BE64-9682259C453B}">
      <dgm:prSet phldrT="[Text]"/>
      <dgm:spPr/>
      <dgm:t>
        <a:bodyPr/>
        <a:lstStyle/>
        <a:p>
          <a:r>
            <a:rPr lang="en-US" dirty="0"/>
            <a:t>Characteristics of the research</a:t>
          </a:r>
        </a:p>
      </dgm:t>
    </dgm:pt>
    <dgm:pt modelId="{808850B8-0D8E-427D-BAE8-BE9D6B5A24EC}" type="parTrans" cxnId="{F4BB66CB-FAC6-4A78-ACB7-61F7A00E9209}">
      <dgm:prSet/>
      <dgm:spPr/>
      <dgm:t>
        <a:bodyPr/>
        <a:lstStyle/>
        <a:p>
          <a:endParaRPr lang="en-US"/>
        </a:p>
      </dgm:t>
    </dgm:pt>
    <dgm:pt modelId="{3F1C6B19-4DD9-4A13-B851-49AA7C6CEA7E}" type="sibTrans" cxnId="{F4BB66CB-FAC6-4A78-ACB7-61F7A00E9209}">
      <dgm:prSet/>
      <dgm:spPr/>
      <dgm:t>
        <a:bodyPr/>
        <a:lstStyle/>
        <a:p>
          <a:endParaRPr lang="en-US"/>
        </a:p>
      </dgm:t>
    </dgm:pt>
    <dgm:pt modelId="{6407385B-7336-45CE-A240-1390DDE14B5A}">
      <dgm:prSet phldrT="[Text]"/>
      <dgm:spPr/>
      <dgm:t>
        <a:bodyPr/>
        <a:lstStyle/>
        <a:p>
          <a:r>
            <a:rPr lang="en-US" dirty="0"/>
            <a:t>Capacity</a:t>
          </a:r>
        </a:p>
      </dgm:t>
    </dgm:pt>
    <dgm:pt modelId="{57019B4B-D94B-4857-A641-F1B44C076059}" type="parTrans" cxnId="{F5569607-8B0E-4A4A-AAAA-0D98799F9823}">
      <dgm:prSet/>
      <dgm:spPr/>
      <dgm:t>
        <a:bodyPr/>
        <a:lstStyle/>
        <a:p>
          <a:endParaRPr lang="en-US"/>
        </a:p>
      </dgm:t>
    </dgm:pt>
    <dgm:pt modelId="{E59DFED1-5989-45DB-9846-F39479B0E7F2}" type="sibTrans" cxnId="{F5569607-8B0E-4A4A-AAAA-0D98799F9823}">
      <dgm:prSet/>
      <dgm:spPr/>
      <dgm:t>
        <a:bodyPr/>
        <a:lstStyle/>
        <a:p>
          <a:endParaRPr lang="en-US"/>
        </a:p>
      </dgm:t>
    </dgm:pt>
    <dgm:pt modelId="{FE820831-8FF9-4202-9882-8FE6946CA633}">
      <dgm:prSet phldrT="[Text]"/>
      <dgm:spPr/>
      <dgm:t>
        <a:bodyPr/>
        <a:lstStyle/>
        <a:p>
          <a:r>
            <a:rPr lang="en-US" dirty="0"/>
            <a:t>Leveraging existing networks and relationships</a:t>
          </a:r>
        </a:p>
      </dgm:t>
    </dgm:pt>
    <dgm:pt modelId="{92B5C1E9-1E74-4451-A424-458517C2203A}" type="parTrans" cxnId="{5DA5CB67-1179-4891-88A1-07114AA0C37D}">
      <dgm:prSet/>
      <dgm:spPr/>
      <dgm:t>
        <a:bodyPr/>
        <a:lstStyle/>
        <a:p>
          <a:endParaRPr lang="en-US"/>
        </a:p>
      </dgm:t>
    </dgm:pt>
    <dgm:pt modelId="{8D004B43-0EF7-49D8-9BA9-F2606234B6FC}" type="sibTrans" cxnId="{5DA5CB67-1179-4891-88A1-07114AA0C37D}">
      <dgm:prSet/>
      <dgm:spPr/>
      <dgm:t>
        <a:bodyPr/>
        <a:lstStyle/>
        <a:p>
          <a:endParaRPr lang="en-US"/>
        </a:p>
      </dgm:t>
    </dgm:pt>
    <dgm:pt modelId="{1744F6E0-D730-4ED3-B068-BA67E3B0DFD2}">
      <dgm:prSet phldrT="[Text]"/>
      <dgm:spPr/>
      <dgm:t>
        <a:bodyPr/>
        <a:lstStyle/>
        <a:p>
          <a:r>
            <a:rPr lang="en-US" dirty="0"/>
            <a:t>Market</a:t>
          </a:r>
        </a:p>
      </dgm:t>
    </dgm:pt>
    <dgm:pt modelId="{0DF25017-83A7-4558-BAC7-7803F58F75A9}" type="parTrans" cxnId="{327E60DA-3D27-472E-9396-9EAC9E876B84}">
      <dgm:prSet/>
      <dgm:spPr/>
      <dgm:t>
        <a:bodyPr/>
        <a:lstStyle/>
        <a:p>
          <a:endParaRPr lang="en-US"/>
        </a:p>
      </dgm:t>
    </dgm:pt>
    <dgm:pt modelId="{363C45E7-7D64-472F-B5F4-F235CB826ACC}" type="sibTrans" cxnId="{327E60DA-3D27-472E-9396-9EAC9E876B84}">
      <dgm:prSet/>
      <dgm:spPr/>
      <dgm:t>
        <a:bodyPr/>
        <a:lstStyle/>
        <a:p>
          <a:endParaRPr lang="en-US"/>
        </a:p>
      </dgm:t>
    </dgm:pt>
    <dgm:pt modelId="{D46CE794-CFDE-442C-A920-323416DC9E72}">
      <dgm:prSet phldrT="[Text]"/>
      <dgm:spPr/>
      <dgm:t>
        <a:bodyPr/>
        <a:lstStyle/>
        <a:p>
          <a:r>
            <a:rPr lang="en-US" dirty="0"/>
            <a:t>Relevance to the target audience</a:t>
          </a:r>
        </a:p>
      </dgm:t>
    </dgm:pt>
    <dgm:pt modelId="{46CB8DFB-69CB-4E96-8259-82D509D8C67E}" type="parTrans" cxnId="{2A64EA8F-D002-4750-BB17-2E9B399EAF54}">
      <dgm:prSet/>
      <dgm:spPr/>
      <dgm:t>
        <a:bodyPr/>
        <a:lstStyle/>
        <a:p>
          <a:endParaRPr lang="en-US"/>
        </a:p>
      </dgm:t>
    </dgm:pt>
    <dgm:pt modelId="{1FD156A8-A862-42C9-B84A-E8F9A9B69FA3}" type="sibTrans" cxnId="{2A64EA8F-D002-4750-BB17-2E9B399EAF54}">
      <dgm:prSet/>
      <dgm:spPr/>
      <dgm:t>
        <a:bodyPr/>
        <a:lstStyle/>
        <a:p>
          <a:endParaRPr lang="en-US"/>
        </a:p>
      </dgm:t>
    </dgm:pt>
    <dgm:pt modelId="{7CA708D8-A3E9-42E3-B387-427358D6C9FF}">
      <dgm:prSet/>
      <dgm:spPr/>
      <dgm:t>
        <a:bodyPr/>
        <a:lstStyle/>
        <a:p>
          <a:r>
            <a:rPr lang="en-US" dirty="0"/>
            <a:t>Tailoring and framing the message</a:t>
          </a:r>
        </a:p>
      </dgm:t>
    </dgm:pt>
    <dgm:pt modelId="{CDCBA769-84A1-46D7-B402-A24FF4CCDAA5}" type="parTrans" cxnId="{8BADE4AD-C75B-4841-B4DA-DA931A698AB0}">
      <dgm:prSet/>
      <dgm:spPr/>
      <dgm:t>
        <a:bodyPr/>
        <a:lstStyle/>
        <a:p>
          <a:endParaRPr lang="en-US"/>
        </a:p>
      </dgm:t>
    </dgm:pt>
    <dgm:pt modelId="{6619C7D2-0BEA-4C42-91BB-D431C7799A9B}" type="sibTrans" cxnId="{8BADE4AD-C75B-4841-B4DA-DA931A698AB0}">
      <dgm:prSet/>
      <dgm:spPr/>
      <dgm:t>
        <a:bodyPr/>
        <a:lstStyle/>
        <a:p>
          <a:endParaRPr lang="en-US"/>
        </a:p>
      </dgm:t>
    </dgm:pt>
    <dgm:pt modelId="{69CF66BC-DCF2-4855-BBCF-93504ADD0C0B}">
      <dgm:prSet/>
      <dgm:spPr/>
      <dgm:t>
        <a:bodyPr/>
        <a:lstStyle/>
        <a:p>
          <a:r>
            <a:rPr lang="en-US" dirty="0"/>
            <a:t>Using multiple delivery messages</a:t>
          </a:r>
        </a:p>
      </dgm:t>
    </dgm:pt>
    <dgm:pt modelId="{AD159B49-20E2-4BF4-9563-5A267260010E}" type="parTrans" cxnId="{7D488766-4A8C-4D5C-9531-AB55D267CA8B}">
      <dgm:prSet/>
      <dgm:spPr/>
      <dgm:t>
        <a:bodyPr/>
        <a:lstStyle/>
        <a:p>
          <a:endParaRPr lang="en-US"/>
        </a:p>
      </dgm:t>
    </dgm:pt>
    <dgm:pt modelId="{164395C3-C640-4526-93F3-744724AABFC9}" type="sibTrans" cxnId="{7D488766-4A8C-4D5C-9531-AB55D267CA8B}">
      <dgm:prSet/>
      <dgm:spPr/>
      <dgm:t>
        <a:bodyPr/>
        <a:lstStyle/>
        <a:p>
          <a:endParaRPr lang="en-US"/>
        </a:p>
      </dgm:t>
    </dgm:pt>
    <dgm:pt modelId="{65D33F60-69C9-4DF4-8905-B0EB27F75EE2}">
      <dgm:prSet/>
      <dgm:spPr/>
      <dgm:t>
        <a:bodyPr/>
        <a:lstStyle/>
        <a:p>
          <a:r>
            <a:rPr lang="en-US" dirty="0"/>
            <a:t>Use of facilitators and boundary spanners</a:t>
          </a:r>
        </a:p>
      </dgm:t>
    </dgm:pt>
    <dgm:pt modelId="{D6068A6E-A740-41B5-97EA-BC247308BB2B}" type="parTrans" cxnId="{A00BEF3C-D244-49B3-BE66-E647B118E1DF}">
      <dgm:prSet/>
      <dgm:spPr/>
      <dgm:t>
        <a:bodyPr/>
        <a:lstStyle/>
        <a:p>
          <a:endParaRPr lang="en-US"/>
        </a:p>
      </dgm:t>
    </dgm:pt>
    <dgm:pt modelId="{544484A8-F17D-4D37-8D7F-700F4F508227}" type="sibTrans" cxnId="{A00BEF3C-D244-49B3-BE66-E647B118E1DF}">
      <dgm:prSet/>
      <dgm:spPr/>
      <dgm:t>
        <a:bodyPr/>
        <a:lstStyle/>
        <a:p>
          <a:endParaRPr lang="en-US"/>
        </a:p>
      </dgm:t>
    </dgm:pt>
    <dgm:pt modelId="{47781E94-8EAB-4815-8F83-EE9E91ED25C9}">
      <dgm:prSet/>
      <dgm:spPr/>
      <dgm:t>
        <a:bodyPr/>
        <a:lstStyle/>
        <a:p>
          <a:r>
            <a:rPr lang="en-US" dirty="0"/>
            <a:t>Level of community involvement</a:t>
          </a:r>
        </a:p>
      </dgm:t>
    </dgm:pt>
    <dgm:pt modelId="{C5319C99-6F10-495A-B579-D81577121D1F}" type="parTrans" cxnId="{F4FB2958-D796-4CA8-80E2-8AA1BBEDCA3C}">
      <dgm:prSet/>
      <dgm:spPr/>
      <dgm:t>
        <a:bodyPr/>
        <a:lstStyle/>
        <a:p>
          <a:endParaRPr lang="en-US"/>
        </a:p>
      </dgm:t>
    </dgm:pt>
    <dgm:pt modelId="{AAD89588-C603-4827-B5E9-C6E5DA93FD20}" type="sibTrans" cxnId="{F4FB2958-D796-4CA8-80E2-8AA1BBEDCA3C}">
      <dgm:prSet/>
      <dgm:spPr/>
      <dgm:t>
        <a:bodyPr/>
        <a:lstStyle/>
        <a:p>
          <a:endParaRPr lang="en-US"/>
        </a:p>
      </dgm:t>
    </dgm:pt>
    <dgm:pt modelId="{94A7348C-D9B4-4789-8116-8D101A048D5A}">
      <dgm:prSet/>
      <dgm:spPr/>
      <dgm:t>
        <a:bodyPr/>
        <a:lstStyle/>
        <a:p>
          <a:r>
            <a:rPr lang="en-US" dirty="0"/>
            <a:t>Organizational need and situational fit</a:t>
          </a:r>
        </a:p>
      </dgm:t>
    </dgm:pt>
    <dgm:pt modelId="{6A518078-35E3-4C7C-867C-73FABF24162B}" type="parTrans" cxnId="{5880640F-2962-4600-995A-2C6CA05B7481}">
      <dgm:prSet/>
      <dgm:spPr/>
      <dgm:t>
        <a:bodyPr/>
        <a:lstStyle/>
        <a:p>
          <a:endParaRPr lang="en-US"/>
        </a:p>
      </dgm:t>
    </dgm:pt>
    <dgm:pt modelId="{7E1328C2-FE78-43AE-9848-1BF34A6566B7}" type="sibTrans" cxnId="{5880640F-2962-4600-995A-2C6CA05B7481}">
      <dgm:prSet/>
      <dgm:spPr/>
      <dgm:t>
        <a:bodyPr/>
        <a:lstStyle/>
        <a:p>
          <a:endParaRPr lang="en-US"/>
        </a:p>
      </dgm:t>
    </dgm:pt>
    <dgm:pt modelId="{BFE29F5C-54DA-455A-9E4C-9879148AB716}" type="pres">
      <dgm:prSet presAssocID="{1D484083-7BF6-46B9-94FD-F86EE72530DA}" presName="linearFlow" presStyleCnt="0">
        <dgm:presLayoutVars>
          <dgm:dir/>
          <dgm:animLvl val="lvl"/>
          <dgm:resizeHandles val="exact"/>
        </dgm:presLayoutVars>
      </dgm:prSet>
      <dgm:spPr/>
    </dgm:pt>
    <dgm:pt modelId="{B83556D9-8717-428D-83DF-7AF89D108D45}" type="pres">
      <dgm:prSet presAssocID="{87FD10CE-8D67-4B12-872F-465A406BE572}" presName="composite" presStyleCnt="0"/>
      <dgm:spPr/>
    </dgm:pt>
    <dgm:pt modelId="{E0A1C740-44DF-4579-89A4-A62AD688E24D}" type="pres">
      <dgm:prSet presAssocID="{87FD10CE-8D67-4B12-872F-465A406BE57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D371454-170C-4BDE-96E1-E2727F9DF3D7}" type="pres">
      <dgm:prSet presAssocID="{87FD10CE-8D67-4B12-872F-465A406BE572}" presName="descendantText" presStyleLbl="alignAcc1" presStyleIdx="0" presStyleCnt="3">
        <dgm:presLayoutVars>
          <dgm:bulletEnabled val="1"/>
        </dgm:presLayoutVars>
      </dgm:prSet>
      <dgm:spPr/>
    </dgm:pt>
    <dgm:pt modelId="{CB61D313-44DF-4CE0-95C1-0CC1D1EEEE48}" type="pres">
      <dgm:prSet presAssocID="{8FAEFAC4-E46B-4652-AF73-EC70E7F0953C}" presName="sp" presStyleCnt="0"/>
      <dgm:spPr/>
    </dgm:pt>
    <dgm:pt modelId="{16B0AC65-61E8-4230-989E-5CADAD3F1FE0}" type="pres">
      <dgm:prSet presAssocID="{6407385B-7336-45CE-A240-1390DDE14B5A}" presName="composite" presStyleCnt="0"/>
      <dgm:spPr/>
    </dgm:pt>
    <dgm:pt modelId="{4ABE4E57-EB4F-4E12-ADA4-17F073452A84}" type="pres">
      <dgm:prSet presAssocID="{6407385B-7336-45CE-A240-1390DDE14B5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55B7AB9-D3EF-4A87-996F-2CDC2AEC78F1}" type="pres">
      <dgm:prSet presAssocID="{6407385B-7336-45CE-A240-1390DDE14B5A}" presName="descendantText" presStyleLbl="alignAcc1" presStyleIdx="1" presStyleCnt="3">
        <dgm:presLayoutVars>
          <dgm:bulletEnabled val="1"/>
        </dgm:presLayoutVars>
      </dgm:prSet>
      <dgm:spPr/>
    </dgm:pt>
    <dgm:pt modelId="{8B85CD51-CA11-4535-8DF6-E2A7EFF68830}" type="pres">
      <dgm:prSet presAssocID="{E59DFED1-5989-45DB-9846-F39479B0E7F2}" presName="sp" presStyleCnt="0"/>
      <dgm:spPr/>
    </dgm:pt>
    <dgm:pt modelId="{EEC09DFC-C8DA-4B49-B87F-30E429880F27}" type="pres">
      <dgm:prSet presAssocID="{1744F6E0-D730-4ED3-B068-BA67E3B0DFD2}" presName="composite" presStyleCnt="0"/>
      <dgm:spPr/>
    </dgm:pt>
    <dgm:pt modelId="{E0E83ECA-A844-4604-A640-033703C4905E}" type="pres">
      <dgm:prSet presAssocID="{1744F6E0-D730-4ED3-B068-BA67E3B0DFD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0B8DAF2-00BA-4080-BF8E-5921A086DCFF}" type="pres">
      <dgm:prSet presAssocID="{1744F6E0-D730-4ED3-B068-BA67E3B0DFD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5569607-8B0E-4A4A-AAAA-0D98799F9823}" srcId="{1D484083-7BF6-46B9-94FD-F86EE72530DA}" destId="{6407385B-7336-45CE-A240-1390DDE14B5A}" srcOrd="1" destOrd="0" parTransId="{57019B4B-D94B-4857-A641-F1B44C076059}" sibTransId="{E59DFED1-5989-45DB-9846-F39479B0E7F2}"/>
    <dgm:cxn modelId="{5880640F-2962-4600-995A-2C6CA05B7481}" srcId="{1744F6E0-D730-4ED3-B068-BA67E3B0DFD2}" destId="{94A7348C-D9B4-4789-8116-8D101A048D5A}" srcOrd="2" destOrd="0" parTransId="{6A518078-35E3-4C7C-867C-73FABF24162B}" sibTransId="{7E1328C2-FE78-43AE-9848-1BF34A6566B7}"/>
    <dgm:cxn modelId="{20F2293A-4918-49D6-9E68-82B3B791C1C2}" type="presOf" srcId="{FE820831-8FF9-4202-9882-8FE6946CA633}" destId="{655B7AB9-D3EF-4A87-996F-2CDC2AEC78F1}" srcOrd="0" destOrd="0" presId="urn:microsoft.com/office/officeart/2005/8/layout/chevron2"/>
    <dgm:cxn modelId="{A00BEF3C-D244-49B3-BE66-E647B118E1DF}" srcId="{6407385B-7336-45CE-A240-1390DDE14B5A}" destId="{65D33F60-69C9-4DF4-8905-B0EB27F75EE2}" srcOrd="2" destOrd="0" parTransId="{D6068A6E-A740-41B5-97EA-BC247308BB2B}" sibTransId="{544484A8-F17D-4D37-8D7F-700F4F508227}"/>
    <dgm:cxn modelId="{9E95615E-E5F3-47DB-B8BB-62B006C9DAE4}" type="presOf" srcId="{65D33F60-69C9-4DF4-8905-B0EB27F75EE2}" destId="{655B7AB9-D3EF-4A87-996F-2CDC2AEC78F1}" srcOrd="0" destOrd="2" presId="urn:microsoft.com/office/officeart/2005/8/layout/chevron2"/>
    <dgm:cxn modelId="{7D488766-4A8C-4D5C-9531-AB55D267CA8B}" srcId="{6407385B-7336-45CE-A240-1390DDE14B5A}" destId="{69CF66BC-DCF2-4855-BBCF-93504ADD0C0B}" srcOrd="1" destOrd="0" parTransId="{AD159B49-20E2-4BF4-9563-5A267260010E}" sibTransId="{164395C3-C640-4526-93F3-744724AABFC9}"/>
    <dgm:cxn modelId="{0FC7C766-9BF0-4636-AA40-3976714C1D8A}" type="presOf" srcId="{6407385B-7336-45CE-A240-1390DDE14B5A}" destId="{4ABE4E57-EB4F-4E12-ADA4-17F073452A84}" srcOrd="0" destOrd="0" presId="urn:microsoft.com/office/officeart/2005/8/layout/chevron2"/>
    <dgm:cxn modelId="{5DA5CB67-1179-4891-88A1-07114AA0C37D}" srcId="{6407385B-7336-45CE-A240-1390DDE14B5A}" destId="{FE820831-8FF9-4202-9882-8FE6946CA633}" srcOrd="0" destOrd="0" parTransId="{92B5C1E9-1E74-4451-A424-458517C2203A}" sibTransId="{8D004B43-0EF7-49D8-9BA9-F2606234B6FC}"/>
    <dgm:cxn modelId="{F4FB2958-D796-4CA8-80E2-8AA1BBEDCA3C}" srcId="{1744F6E0-D730-4ED3-B068-BA67E3B0DFD2}" destId="{47781E94-8EAB-4815-8F83-EE9E91ED25C9}" srcOrd="1" destOrd="0" parTransId="{C5319C99-6F10-495A-B579-D81577121D1F}" sibTransId="{AAD89588-C603-4827-B5E9-C6E5DA93FD20}"/>
    <dgm:cxn modelId="{2A64EA8F-D002-4750-BB17-2E9B399EAF54}" srcId="{1744F6E0-D730-4ED3-B068-BA67E3B0DFD2}" destId="{D46CE794-CFDE-442C-A920-323416DC9E72}" srcOrd="0" destOrd="0" parTransId="{46CB8DFB-69CB-4E96-8259-82D509D8C67E}" sibTransId="{1FD156A8-A862-42C9-B84A-E8F9A9B69FA3}"/>
    <dgm:cxn modelId="{792DB89A-04A5-464A-B3CB-FA0AFDB780B6}" type="presOf" srcId="{7CA708D8-A3E9-42E3-B387-427358D6C9FF}" destId="{CD371454-170C-4BDE-96E1-E2727F9DF3D7}" srcOrd="0" destOrd="1" presId="urn:microsoft.com/office/officeart/2005/8/layout/chevron2"/>
    <dgm:cxn modelId="{F3B4529D-CF78-4705-8BEA-38CB2FD9EEB9}" type="presOf" srcId="{1C614638-C119-423D-BE64-9682259C453B}" destId="{CD371454-170C-4BDE-96E1-E2727F9DF3D7}" srcOrd="0" destOrd="0" presId="urn:microsoft.com/office/officeart/2005/8/layout/chevron2"/>
    <dgm:cxn modelId="{81338B9F-A8DF-4304-AF0F-AD8BB34CDEDD}" srcId="{1D484083-7BF6-46B9-94FD-F86EE72530DA}" destId="{87FD10CE-8D67-4B12-872F-465A406BE572}" srcOrd="0" destOrd="0" parTransId="{1BF613AA-6685-4D8A-8AB9-BAA62EC35518}" sibTransId="{8FAEFAC4-E46B-4652-AF73-EC70E7F0953C}"/>
    <dgm:cxn modelId="{8BADE4AD-C75B-4841-B4DA-DA931A698AB0}" srcId="{87FD10CE-8D67-4B12-872F-465A406BE572}" destId="{7CA708D8-A3E9-42E3-B387-427358D6C9FF}" srcOrd="1" destOrd="0" parTransId="{CDCBA769-84A1-46D7-B402-A24FF4CCDAA5}" sibTransId="{6619C7D2-0BEA-4C42-91BB-D431C7799A9B}"/>
    <dgm:cxn modelId="{5012E8AD-672F-4807-BED1-560BD03C1361}" type="presOf" srcId="{69CF66BC-DCF2-4855-BBCF-93504ADD0C0B}" destId="{655B7AB9-D3EF-4A87-996F-2CDC2AEC78F1}" srcOrd="0" destOrd="1" presId="urn:microsoft.com/office/officeart/2005/8/layout/chevron2"/>
    <dgm:cxn modelId="{62E2F5C0-87D3-4948-89E7-46016A2DCDD2}" type="presOf" srcId="{87FD10CE-8D67-4B12-872F-465A406BE572}" destId="{E0A1C740-44DF-4579-89A4-A62AD688E24D}" srcOrd="0" destOrd="0" presId="urn:microsoft.com/office/officeart/2005/8/layout/chevron2"/>
    <dgm:cxn modelId="{F4BB66CB-FAC6-4A78-ACB7-61F7A00E9209}" srcId="{87FD10CE-8D67-4B12-872F-465A406BE572}" destId="{1C614638-C119-423D-BE64-9682259C453B}" srcOrd="0" destOrd="0" parTransId="{808850B8-0D8E-427D-BAE8-BE9D6B5A24EC}" sibTransId="{3F1C6B19-4DD9-4A13-B851-49AA7C6CEA7E}"/>
    <dgm:cxn modelId="{1529AACD-7446-4CC2-9880-33ED481DA5F9}" type="presOf" srcId="{1744F6E0-D730-4ED3-B068-BA67E3B0DFD2}" destId="{E0E83ECA-A844-4604-A640-033703C4905E}" srcOrd="0" destOrd="0" presId="urn:microsoft.com/office/officeart/2005/8/layout/chevron2"/>
    <dgm:cxn modelId="{4C98DAD3-D327-419B-B792-35FF9C550A16}" type="presOf" srcId="{94A7348C-D9B4-4789-8116-8D101A048D5A}" destId="{00B8DAF2-00BA-4080-BF8E-5921A086DCFF}" srcOrd="0" destOrd="2" presId="urn:microsoft.com/office/officeart/2005/8/layout/chevron2"/>
    <dgm:cxn modelId="{A7362BD5-03C2-4283-84D0-F22853BDDD03}" type="presOf" srcId="{1D484083-7BF6-46B9-94FD-F86EE72530DA}" destId="{BFE29F5C-54DA-455A-9E4C-9879148AB716}" srcOrd="0" destOrd="0" presId="urn:microsoft.com/office/officeart/2005/8/layout/chevron2"/>
    <dgm:cxn modelId="{C678C7D7-117A-49A7-9374-A172089B7A30}" type="presOf" srcId="{D46CE794-CFDE-442C-A920-323416DC9E72}" destId="{00B8DAF2-00BA-4080-BF8E-5921A086DCFF}" srcOrd="0" destOrd="0" presId="urn:microsoft.com/office/officeart/2005/8/layout/chevron2"/>
    <dgm:cxn modelId="{327E60DA-3D27-472E-9396-9EAC9E876B84}" srcId="{1D484083-7BF6-46B9-94FD-F86EE72530DA}" destId="{1744F6E0-D730-4ED3-B068-BA67E3B0DFD2}" srcOrd="2" destOrd="0" parTransId="{0DF25017-83A7-4558-BAC7-7803F58F75A9}" sibTransId="{363C45E7-7D64-472F-B5F4-F235CB826ACC}"/>
    <dgm:cxn modelId="{30877CE7-2E5E-4139-ABF8-460E2E13BDE5}" type="presOf" srcId="{47781E94-8EAB-4815-8F83-EE9E91ED25C9}" destId="{00B8DAF2-00BA-4080-BF8E-5921A086DCFF}" srcOrd="0" destOrd="1" presId="urn:microsoft.com/office/officeart/2005/8/layout/chevron2"/>
    <dgm:cxn modelId="{46347228-6CDB-44A9-8E41-416E40074FA5}" type="presParOf" srcId="{BFE29F5C-54DA-455A-9E4C-9879148AB716}" destId="{B83556D9-8717-428D-83DF-7AF89D108D45}" srcOrd="0" destOrd="0" presId="urn:microsoft.com/office/officeart/2005/8/layout/chevron2"/>
    <dgm:cxn modelId="{ABEE52BF-057E-4BC2-882C-8BEB1EFAC5DE}" type="presParOf" srcId="{B83556D9-8717-428D-83DF-7AF89D108D45}" destId="{E0A1C740-44DF-4579-89A4-A62AD688E24D}" srcOrd="0" destOrd="0" presId="urn:microsoft.com/office/officeart/2005/8/layout/chevron2"/>
    <dgm:cxn modelId="{1239B2C1-67B0-4F7C-BC24-161673000EB0}" type="presParOf" srcId="{B83556D9-8717-428D-83DF-7AF89D108D45}" destId="{CD371454-170C-4BDE-96E1-E2727F9DF3D7}" srcOrd="1" destOrd="0" presId="urn:microsoft.com/office/officeart/2005/8/layout/chevron2"/>
    <dgm:cxn modelId="{AEC31EF1-868A-429B-933C-2CB6399F8EAB}" type="presParOf" srcId="{BFE29F5C-54DA-455A-9E4C-9879148AB716}" destId="{CB61D313-44DF-4CE0-95C1-0CC1D1EEEE48}" srcOrd="1" destOrd="0" presId="urn:microsoft.com/office/officeart/2005/8/layout/chevron2"/>
    <dgm:cxn modelId="{304E482D-B6FF-4C08-97CB-99DEA10370FE}" type="presParOf" srcId="{BFE29F5C-54DA-455A-9E4C-9879148AB716}" destId="{16B0AC65-61E8-4230-989E-5CADAD3F1FE0}" srcOrd="2" destOrd="0" presId="urn:microsoft.com/office/officeart/2005/8/layout/chevron2"/>
    <dgm:cxn modelId="{46CE1DBB-EE93-4368-AA72-1C81ACEABA35}" type="presParOf" srcId="{16B0AC65-61E8-4230-989E-5CADAD3F1FE0}" destId="{4ABE4E57-EB4F-4E12-ADA4-17F073452A84}" srcOrd="0" destOrd="0" presId="urn:microsoft.com/office/officeart/2005/8/layout/chevron2"/>
    <dgm:cxn modelId="{B0C068BB-5136-44FA-A1A4-08F56E0C7A5D}" type="presParOf" srcId="{16B0AC65-61E8-4230-989E-5CADAD3F1FE0}" destId="{655B7AB9-D3EF-4A87-996F-2CDC2AEC78F1}" srcOrd="1" destOrd="0" presId="urn:microsoft.com/office/officeart/2005/8/layout/chevron2"/>
    <dgm:cxn modelId="{55E0C7DF-6473-4E8F-AD95-9C40DF938536}" type="presParOf" srcId="{BFE29F5C-54DA-455A-9E4C-9879148AB716}" destId="{8B85CD51-CA11-4535-8DF6-E2A7EFF68830}" srcOrd="3" destOrd="0" presId="urn:microsoft.com/office/officeart/2005/8/layout/chevron2"/>
    <dgm:cxn modelId="{E297D8AA-03CE-40EF-A0D9-024ECD3021D3}" type="presParOf" srcId="{BFE29F5C-54DA-455A-9E4C-9879148AB716}" destId="{EEC09DFC-C8DA-4B49-B87F-30E429880F27}" srcOrd="4" destOrd="0" presId="urn:microsoft.com/office/officeart/2005/8/layout/chevron2"/>
    <dgm:cxn modelId="{50452080-9563-4D2D-B856-36BF09DB61F6}" type="presParOf" srcId="{EEC09DFC-C8DA-4B49-B87F-30E429880F27}" destId="{E0E83ECA-A844-4604-A640-033703C4905E}" srcOrd="0" destOrd="0" presId="urn:microsoft.com/office/officeart/2005/8/layout/chevron2"/>
    <dgm:cxn modelId="{FD33369E-D606-43CC-8CC5-612747039C23}" type="presParOf" srcId="{EEC09DFC-C8DA-4B49-B87F-30E429880F27}" destId="{00B8DAF2-00BA-4080-BF8E-5921A086DC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1C740-44DF-4579-89A4-A62AD688E24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Science</a:t>
          </a:r>
        </a:p>
      </dsp:txBody>
      <dsp:txXfrm rot="-5400000">
        <a:off x="1" y="520688"/>
        <a:ext cx="1039018" cy="445294"/>
      </dsp:txXfrm>
    </dsp:sp>
    <dsp:sp modelId="{CD371454-170C-4BDE-96E1-E2727F9DF3D7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Characteristics of the research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Tailoring and framing the message</a:t>
          </a:r>
        </a:p>
      </dsp:txBody>
      <dsp:txXfrm rot="-5400000">
        <a:off x="1039018" y="48278"/>
        <a:ext cx="5009883" cy="870607"/>
      </dsp:txXfrm>
    </dsp:sp>
    <dsp:sp modelId="{4ABE4E57-EB4F-4E12-ADA4-17F073452A84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Capacity</a:t>
          </a:r>
        </a:p>
      </dsp:txBody>
      <dsp:txXfrm rot="-5400000">
        <a:off x="1" y="1809352"/>
        <a:ext cx="1039018" cy="445294"/>
      </dsp:txXfrm>
    </dsp:sp>
    <dsp:sp modelId="{655B7AB9-D3EF-4A87-996F-2CDC2AEC78F1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Leveraging existing networks and relationships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Using multiple delivery messages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Use of facilitators and boundary spanners</a:t>
          </a:r>
        </a:p>
      </dsp:txBody>
      <dsp:txXfrm rot="-5400000">
        <a:off x="1039018" y="1336942"/>
        <a:ext cx="5009883" cy="870607"/>
      </dsp:txXfrm>
    </dsp:sp>
    <dsp:sp modelId="{E0E83ECA-A844-4604-A640-033703C4905E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Market</a:t>
          </a:r>
        </a:p>
      </dsp:txBody>
      <dsp:txXfrm rot="-5400000">
        <a:off x="1" y="3098016"/>
        <a:ext cx="1039018" cy="445294"/>
      </dsp:txXfrm>
    </dsp:sp>
    <dsp:sp modelId="{00B8DAF2-00BA-4080-BF8E-5921A086DCFF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Relevance to the target audience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Level of community involvement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Organizational need and situational fit</a:t>
          </a:r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E92C7-3434-485A-AE9B-EF04A5C7EB35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44428-FE47-406C-96C0-CC681CD9BE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4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3D9B97-BA25-4D14-A8D2-105DDA574D07}" type="datetimeFigureOut">
              <a:rPr lang="en-US" smtClean="0"/>
              <a:pPr/>
              <a:t>2/19/2020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D94BD6-9921-4F27-8FCB-708137F228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6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6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78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4211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2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8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6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2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1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8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792D462-CB4F-4041-A293-CC14E05DBBA6}" type="datetimeFigureOut">
              <a:rPr lang="en-US" smtClean="0">
                <a:solidFill>
                  <a:prstClr val="black"/>
                </a:solidFill>
              </a:rPr>
              <a:pPr defTabSz="457200"/>
              <a:t>2/19/2020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539818-0AE6-8643-8F58-15047EC8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4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4211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8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09341"/>
            <a:ext cx="9144000" cy="634932"/>
          </a:xfrm>
          <a:prstGeom prst="rect">
            <a:avLst/>
          </a:prstGeom>
          <a:solidFill>
            <a:srgbClr val="1224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 descr="160103_AASWSW_Logo_874w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" y="5988611"/>
            <a:ext cx="1904925" cy="69309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-1"/>
            <a:ext cx="9144000" cy="5209341"/>
          </a:xfrm>
          <a:prstGeom prst="rect">
            <a:avLst/>
          </a:prstGeom>
          <a:gradFill flip="none" rotWithShape="1">
            <a:gsLst>
              <a:gs pos="0">
                <a:srgbClr val="D9D1C3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3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69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91FA0DD-C67C-44C9-B7F7-26634F289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4422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F14B312-0525-4670-BB6A-B5DF51753CD5}"/>
              </a:ext>
            </a:extLst>
          </p:cNvPr>
          <p:cNvSpPr/>
          <p:nvPr/>
        </p:nvSpPr>
        <p:spPr>
          <a:xfrm>
            <a:off x="1447800" y="914400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</a:rPr>
              <a:t>Factors that determine success of dissemination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9501DF-FAE7-419D-89AC-995D29844D67}"/>
              </a:ext>
            </a:extLst>
          </p:cNvPr>
          <p:cNvSpPr/>
          <p:nvPr/>
        </p:nvSpPr>
        <p:spPr>
          <a:xfrm>
            <a:off x="474083" y="211435"/>
            <a:ext cx="8195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Segoe UI" panose="020B0502040204020203" pitchFamily="34" charset="0"/>
              </a:rPr>
              <a:t>Why Doesn’t Discovery Lead to Use?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310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D32A0C1-C952-41BF-86E0-727B75800676}"/>
              </a:ext>
            </a:extLst>
          </p:cNvPr>
          <p:cNvSpPr/>
          <p:nvPr/>
        </p:nvSpPr>
        <p:spPr>
          <a:xfrm>
            <a:off x="0" y="-76200"/>
            <a:ext cx="8686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solidFill>
                  <a:srgbClr val="000000"/>
                </a:solidFill>
                <a:latin typeface="Segoe UI" panose="020B0502040204020203" pitchFamily="34" charset="0"/>
              </a:rPr>
              <a:t>Dissemination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Segoe UI" panose="020B0502040204020203" pitchFamily="34" charset="0"/>
              </a:rPr>
              <a:t>A Systematic Approach to Planning</a:t>
            </a:r>
          </a:p>
          <a:p>
            <a:pPr marR="68870"/>
            <a:r>
              <a:rPr lang="en-US" sz="1100" dirty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</a:p>
          <a:p>
            <a:endParaRPr lang="en-US" sz="11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Research Findings &amp; Products 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sz="2000" dirty="0">
                <a:latin typeface="Times New Roman" panose="02020603050405020304" pitchFamily="18" charset="0"/>
              </a:rPr>
              <a:t>hat is going to be disseminated?</a:t>
            </a:r>
            <a:endParaRPr lang="en-US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Consumer/End Users 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</a:rPr>
              <a:t>Who will apply it in practice? </a:t>
            </a:r>
            <a:endParaRPr lang="en-US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Dissemination Partners 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</a:rPr>
              <a:t>ndividuals, organizations or networks through whom you can reach end users? </a:t>
            </a:r>
            <a:endParaRPr lang="en-US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Communication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</a:rPr>
              <a:t> 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sz="2000" dirty="0">
                <a:latin typeface="Times New Roman" panose="02020603050405020304" pitchFamily="18" charset="0"/>
              </a:rPr>
              <a:t>ow you convey the research outcomes?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Evaluation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</a:rPr>
              <a:t> 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sz="2000" dirty="0">
                <a:latin typeface="Times New Roman" panose="02020603050405020304" pitchFamily="18" charset="0"/>
              </a:rPr>
              <a:t>ow you determine what worked?</a:t>
            </a:r>
            <a:endParaRPr lang="en-US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Tools &amp; Templates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</a:rPr>
              <a:t> – Which tools best facilitate </a:t>
            </a:r>
            <a:r>
              <a:rPr lang="en-US" sz="2000" dirty="0">
                <a:latin typeface="Century Gothic" panose="020B0502020202020204" pitchFamily="34" charset="0"/>
              </a:rPr>
              <a:t>the uptake of research findings</a:t>
            </a:r>
            <a:endParaRPr lang="en-US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42CA2-941A-46BD-B910-EA8CB710EA82}"/>
              </a:ext>
            </a:extLst>
          </p:cNvPr>
          <p:cNvSpPr/>
          <p:nvPr/>
        </p:nvSpPr>
        <p:spPr>
          <a:xfrm>
            <a:off x="3810000" y="5410200"/>
            <a:ext cx="731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</a:rPr>
              <a:t>Carpenter D, NievaV, et al. AHRQ Dissemination Planning Tool. 2005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1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678F2AA-9A51-4C5D-B0EF-521691C758A4}"/>
              </a:ext>
            </a:extLst>
          </p:cNvPr>
          <p:cNvSpPr/>
          <p:nvPr/>
        </p:nvSpPr>
        <p:spPr>
          <a:xfrm>
            <a:off x="533400" y="838200"/>
            <a:ext cx="7543800" cy="376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400" b="1" dirty="0">
                <a:latin typeface="Bookman Old Style" panose="02050604050505020204" pitchFamily="18" charset="0"/>
              </a:rPr>
              <a:t>DISSEMINATION TOOLS </a:t>
            </a:r>
          </a:p>
          <a:p>
            <a:pPr algn="ctr"/>
            <a:endParaRPr lang="en-US" sz="2400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Various dissemination tools are available to research teams pursuing the uptake of research findings. These tools should be considered less as individual pieces and more as parts of a whole. </a:t>
            </a:r>
          </a:p>
          <a:p>
            <a:endParaRPr lang="en-US" dirty="0">
              <a:latin typeface="Wingdings 3" panose="05040102010807070707" pitchFamily="18" charset="2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The dissemination tools include: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entury Gothic" panose="020B0502020202020204" pitchFamily="34" charset="0"/>
              </a:rPr>
              <a:t>Research reports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entury Gothic" panose="020B0502020202020204" pitchFamily="34" charset="0"/>
              </a:rPr>
              <a:t>Peer review reports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entury Gothic" panose="020B0502020202020204" pitchFamily="34" charset="0"/>
              </a:rPr>
              <a:t>Press release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entury Gothic" panose="020B0502020202020204" pitchFamily="34" charset="0"/>
              </a:rPr>
              <a:t>Policy briefs </a:t>
            </a:r>
          </a:p>
        </p:txBody>
      </p:sp>
    </p:spTree>
    <p:extLst>
      <p:ext uri="{BB962C8B-B14F-4D97-AF65-F5344CB8AC3E}">
        <p14:creationId xmlns:p14="http://schemas.microsoft.com/office/powerpoint/2010/main" val="163772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03D8C4-8CA1-436C-BE9B-D045A99BBD02}"/>
              </a:ext>
            </a:extLst>
          </p:cNvPr>
          <p:cNvSpPr/>
          <p:nvPr/>
        </p:nvSpPr>
        <p:spPr>
          <a:xfrm>
            <a:off x="533400" y="76200"/>
            <a:ext cx="8001000" cy="496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Barriers to Knowledge Translation or Dissemination 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It is challenging to introduce and sustain evidence</a:t>
            </a:r>
            <a:r>
              <a:rPr lang="en-US" dirty="0">
                <a:latin typeface="Cambria Math" panose="02040503050406030204" pitchFamily="18" charset="0"/>
              </a:rPr>
              <a:t>‐</a:t>
            </a:r>
            <a:r>
              <a:rPr lang="en-US" dirty="0">
                <a:latin typeface="Times New Roman" panose="02020603050405020304" pitchFamily="18" charset="0"/>
              </a:rPr>
              <a:t>informed protocols in the context of competing priorities in health care.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Lack of continuing education and an unsupportive organizational culture.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Any attempt to improve the quality of care for patients by translating research must incorporate a clear understanding of the associated barriers to, and facilitators of, behavior change.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The low skills (especially research or evidence-appraisal skills) among practitioners, either to assess research evidence or to balance it against competing sources of influence.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The perceived cost and timelines of research.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Information overload. </a:t>
            </a:r>
          </a:p>
        </p:txBody>
      </p:sp>
    </p:spTree>
    <p:extLst>
      <p:ext uri="{BB962C8B-B14F-4D97-AF65-F5344CB8AC3E}">
        <p14:creationId xmlns:p14="http://schemas.microsoft.com/office/powerpoint/2010/main" val="228832854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28631</TotalTime>
  <Words>300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Bookman Old Style</vt:lpstr>
      <vt:lpstr>Calibri</vt:lpstr>
      <vt:lpstr>Cambria Math</vt:lpstr>
      <vt:lpstr>Century Gothic</vt:lpstr>
      <vt:lpstr>Segoe UI</vt:lpstr>
      <vt:lpstr>Times New Roman</vt:lpstr>
      <vt:lpstr>Wingdings</vt:lpstr>
      <vt:lpstr>Wingdings 3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Forward to 2010-11</dc:title>
  <dc:creator>Barth, Rick</dc:creator>
  <cp:lastModifiedBy>Wright, Greg</cp:lastModifiedBy>
  <cp:revision>552</cp:revision>
  <cp:lastPrinted>2018-04-30T18:05:40Z</cp:lastPrinted>
  <dcterms:created xsi:type="dcterms:W3CDTF">2010-08-26T22:58:28Z</dcterms:created>
  <dcterms:modified xsi:type="dcterms:W3CDTF">2020-02-19T14:08:48Z</dcterms:modified>
</cp:coreProperties>
</file>