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19" r:id="rId2"/>
  </p:sldMasterIdLst>
  <p:notesMasterIdLst>
    <p:notesMasterId r:id="rId18"/>
  </p:notesMasterIdLst>
  <p:handoutMasterIdLst>
    <p:handoutMasterId r:id="rId19"/>
  </p:handoutMasterIdLst>
  <p:sldIdLst>
    <p:sldId id="441" r:id="rId3"/>
    <p:sldId id="483" r:id="rId4"/>
    <p:sldId id="500" r:id="rId5"/>
    <p:sldId id="492" r:id="rId6"/>
    <p:sldId id="265" r:id="rId7"/>
    <p:sldId id="567" r:id="rId8"/>
    <p:sldId id="478" r:id="rId9"/>
    <p:sldId id="566" r:id="rId10"/>
    <p:sldId id="521" r:id="rId11"/>
    <p:sldId id="523" r:id="rId12"/>
    <p:sldId id="534" r:id="rId13"/>
    <p:sldId id="564" r:id="rId14"/>
    <p:sldId id="565" r:id="rId15"/>
    <p:sldId id="568" r:id="rId16"/>
    <p:sldId id="52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th, Rick" initials="RB" lastIdx="1" clrIdx="0"/>
  <p:cmAuthor id="1" name="Rick Barth" initials="RB" lastIdx="2" clrIdx="1"/>
  <p:cmAuthor id="2" name="Sarah" initials="S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D1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3869" autoAdjust="0"/>
  </p:normalViewPr>
  <p:slideViewPr>
    <p:cSldViewPr>
      <p:cViewPr varScale="1">
        <p:scale>
          <a:sx n="53" d="100"/>
          <a:sy n="53" d="100"/>
        </p:scale>
        <p:origin x="10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88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BD79E7-8140-4B76-A5B4-D477C776FCE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0"/>
      <dgm:spPr/>
    </dgm:pt>
    <dgm:pt modelId="{6A532037-F0E7-4BB9-B1A6-AF5D16431157}" type="pres">
      <dgm:prSet presAssocID="{D1BD79E7-8140-4B76-A5B4-D477C776FCEC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6CC85154-78A6-4B91-A38F-EC7669AD3D37}" type="presOf" srcId="{D1BD79E7-8140-4B76-A5B4-D477C776FCEC}" destId="{6A532037-F0E7-4BB9-B1A6-AF5D16431157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E92C7-3434-485A-AE9B-EF04A5C7EB35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44428-FE47-406C-96C0-CC681CD9BE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41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3D9B97-BA25-4D14-A8D2-105DDA574D0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D94BD6-9921-4F27-8FCB-708137F228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76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48F18-C6BD-EA48-A0CE-964A37C95C2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804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we need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94BD6-9921-4F27-8FCB-708137F2281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61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94BD6-9921-4F27-8FCB-708137F2281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01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Board Members Richard Barth, Larry Davis, Kathleen Ell, Rowena Fong, Sarah Gehlert, John Brekke, Jeff Jenson, Jeanne Marsh, Michael Sherraden, and Gail Steketee.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D94BD6-9921-4F27-8FCB-708137F228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067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Timeline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Accomplishments</a:t>
            </a:r>
          </a:p>
          <a:p>
            <a:endParaRPr lang="en-US" sz="28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2009 </a:t>
            </a:r>
          </a:p>
          <a:p>
            <a:pPr lvl="0"/>
            <a:r>
              <a:rPr lang="en-US" sz="28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Aca</a:t>
            </a:r>
            <a:r>
              <a:rPr lang="en-US" sz="2800" b="0" dirty="0">
                <a:solidFill>
                  <a:prstClr val="black"/>
                </a:solidFill>
              </a:rPr>
              <a:t>demy is Announced</a:t>
            </a:r>
          </a:p>
          <a:p>
            <a:r>
              <a:rPr lang="en-US" sz="2800" b="0" dirty="0"/>
              <a:t>Incorporated in Ohio</a:t>
            </a:r>
          </a:p>
          <a:p>
            <a:r>
              <a:rPr lang="en-US" sz="2800" b="0" dirty="0"/>
              <a:t>Staff support from Case Western Reserve University, Mandel School</a:t>
            </a:r>
          </a:p>
          <a:p>
            <a:r>
              <a:rPr lang="en-US" sz="2800" b="0" dirty="0"/>
              <a:t>Founding Sponsorship contributions from schools</a:t>
            </a:r>
          </a:p>
          <a:p>
            <a:endParaRPr lang="en-US" sz="2800" b="0" dirty="0"/>
          </a:p>
          <a:p>
            <a:r>
              <a:rPr lang="en-US" sz="2800" b="0" dirty="0"/>
              <a:t>2010</a:t>
            </a:r>
          </a:p>
          <a:p>
            <a:r>
              <a:rPr lang="en-US" sz="2800" b="0" dirty="0"/>
              <a:t>Inaugural Class of fellows</a:t>
            </a:r>
          </a:p>
          <a:p>
            <a:r>
              <a:rPr lang="en-US" sz="2800" b="0" dirty="0"/>
              <a:t>Board of Directors established</a:t>
            </a:r>
          </a:p>
          <a:p>
            <a:r>
              <a:rPr lang="en-US" sz="2800" b="0" dirty="0"/>
              <a:t>Bylaws are drafted</a:t>
            </a:r>
          </a:p>
          <a:p>
            <a:endParaRPr lang="en-US" sz="2800" b="0" dirty="0"/>
          </a:p>
          <a:p>
            <a:r>
              <a:rPr lang="en-US" sz="2800" b="0" dirty="0"/>
              <a:t>2011</a:t>
            </a:r>
          </a:p>
          <a:p>
            <a:r>
              <a:rPr lang="en-US" sz="2800" b="0" dirty="0"/>
              <a:t>Board of Directors start to meet monthly </a:t>
            </a:r>
          </a:p>
          <a:p>
            <a:r>
              <a:rPr lang="en-US" sz="2800" b="0" dirty="0"/>
              <a:t>Induction Ceremony is set as an annual  event</a:t>
            </a:r>
          </a:p>
          <a:p>
            <a:endParaRPr lang="en-US" sz="2800" b="1" dirty="0"/>
          </a:p>
          <a:p>
            <a:r>
              <a:rPr lang="en-US" sz="2800" b="0" dirty="0"/>
              <a:t>2012</a:t>
            </a:r>
          </a:p>
          <a:p>
            <a:r>
              <a:rPr lang="en-US" sz="2800" b="0" dirty="0"/>
              <a:t>Grand Challenges Planning Begins</a:t>
            </a:r>
          </a:p>
          <a:p>
            <a:r>
              <a:rPr lang="en-US" sz="2800" b="0" dirty="0"/>
              <a:t>GC Executive Committee established</a:t>
            </a:r>
          </a:p>
          <a:p>
            <a:endParaRPr lang="en-US" sz="2800" b="0" dirty="0"/>
          </a:p>
          <a:p>
            <a:r>
              <a:rPr lang="en-US" sz="2800" b="0" dirty="0"/>
              <a:t>2013</a:t>
            </a:r>
          </a:p>
          <a:p>
            <a:r>
              <a:rPr lang="en-US" sz="2800" b="0" dirty="0"/>
              <a:t>Staff Person Hired- Sarah Butts</a:t>
            </a:r>
          </a:p>
          <a:p>
            <a:r>
              <a:rPr lang="en-US" sz="2800" b="0" dirty="0"/>
              <a:t>Operations move from Case to Maryland</a:t>
            </a:r>
          </a:p>
          <a:p>
            <a:r>
              <a:rPr lang="en-US" sz="2800" b="0" dirty="0"/>
              <a:t>First Grand Challenges Executive Committee Meeting</a:t>
            </a:r>
          </a:p>
          <a:p>
            <a:r>
              <a:rPr lang="en-US" sz="2800" b="0" dirty="0"/>
              <a:t>New website is launched</a:t>
            </a:r>
          </a:p>
          <a:p>
            <a:endParaRPr lang="en-US" sz="2800" b="0" dirty="0"/>
          </a:p>
          <a:p>
            <a:r>
              <a:rPr lang="en-US" sz="2800" b="0" dirty="0"/>
              <a:t>2014</a:t>
            </a:r>
          </a:p>
          <a:p>
            <a:r>
              <a:rPr lang="en-US" sz="2800" b="0" dirty="0"/>
              <a:t>Fiscal management contracted – STAT</a:t>
            </a:r>
          </a:p>
          <a:p>
            <a:r>
              <a:rPr lang="en-US" sz="2800" b="0" dirty="0"/>
              <a:t>Nearly 100k raised to support communications contract for GCS</a:t>
            </a:r>
          </a:p>
          <a:p>
            <a:endParaRPr lang="en-US" sz="2800" b="0" dirty="0"/>
          </a:p>
          <a:p>
            <a:r>
              <a:rPr lang="en-US" sz="2800" b="0" dirty="0"/>
              <a:t>2015</a:t>
            </a:r>
          </a:p>
          <a:p>
            <a:r>
              <a:rPr lang="en-US" sz="2800" b="0" dirty="0"/>
              <a:t>21 Academy working papers completed</a:t>
            </a:r>
          </a:p>
          <a:p>
            <a:r>
              <a:rPr lang="en-US" sz="2800" b="0" dirty="0"/>
              <a:t>6 years of audits are completed</a:t>
            </a:r>
          </a:p>
          <a:p>
            <a:r>
              <a:rPr lang="en-US" sz="2800" b="0" dirty="0"/>
              <a:t>501c3 status is approved by IRS</a:t>
            </a:r>
          </a:p>
          <a:p>
            <a:r>
              <a:rPr lang="en-US" sz="2800" b="0" dirty="0"/>
              <a:t>First Board member election</a:t>
            </a:r>
          </a:p>
          <a:p>
            <a:endParaRPr lang="en-US" sz="2800" b="1" dirty="0"/>
          </a:p>
          <a:p>
            <a:r>
              <a:rPr lang="en-US" sz="2800" b="0" dirty="0"/>
              <a:t>2016</a:t>
            </a:r>
          </a:p>
          <a:p>
            <a:r>
              <a:rPr lang="en-US" sz="2800" b="0" dirty="0"/>
              <a:t>Grand Challenges</a:t>
            </a:r>
            <a:r>
              <a:rPr lang="en-US" sz="2800" b="0" baseline="0" dirty="0"/>
              <a:t> </a:t>
            </a:r>
            <a:r>
              <a:rPr lang="en-US" sz="2800" b="0" dirty="0"/>
              <a:t>announced at SSWR</a:t>
            </a:r>
          </a:p>
          <a:p>
            <a:r>
              <a:rPr lang="en-US" sz="2800" b="0" dirty="0"/>
              <a:t>New GC webpages launched</a:t>
            </a:r>
          </a:p>
          <a:p>
            <a:r>
              <a:rPr lang="en-US" sz="2800" b="0" dirty="0"/>
              <a:t>New Board members confirmed</a:t>
            </a:r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648F18-C6BD-EA48-A0CE-964A37C95C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9339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03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76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378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34211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75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41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60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09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47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3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503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95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526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831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34211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99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433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0486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34211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0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98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66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52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1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78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4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34211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8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209341"/>
            <a:ext cx="9144000" cy="634932"/>
          </a:xfrm>
          <a:prstGeom prst="rect">
            <a:avLst/>
          </a:prstGeom>
          <a:solidFill>
            <a:srgbClr val="1224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 descr="160103_AASWSW_Logo_874w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31" y="5988611"/>
            <a:ext cx="1904925" cy="69309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-1"/>
            <a:ext cx="9144000" cy="5209341"/>
          </a:xfrm>
          <a:prstGeom prst="rect">
            <a:avLst/>
          </a:prstGeom>
          <a:gradFill flip="none" rotWithShape="1">
            <a:gsLst>
              <a:gs pos="0">
                <a:srgbClr val="D9D1C3"/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3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69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209341"/>
            <a:ext cx="9144000" cy="634932"/>
          </a:xfrm>
          <a:prstGeom prst="rect">
            <a:avLst/>
          </a:prstGeom>
          <a:solidFill>
            <a:srgbClr val="1224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 descr="160103_AASWSW_Logo_874w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31" y="5988611"/>
            <a:ext cx="1904925" cy="69309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-1"/>
            <a:ext cx="9144000" cy="5209341"/>
          </a:xfrm>
          <a:prstGeom prst="rect">
            <a:avLst/>
          </a:prstGeom>
          <a:gradFill flip="none" rotWithShape="1">
            <a:gsLst>
              <a:gs pos="0">
                <a:srgbClr val="D9D1C3"/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45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ldrensrights.org/wp-content/uploads/2018/03/Brief-by-Amici-Curiae-ECF-Stamped.pdf" TargetMode="External"/><Relationship Id="rId2" Type="http://schemas.openxmlformats.org/officeDocument/2006/relationships/hyperlink" Target="https://www.nurses.com/doc/american-academy-nursing-releases-policy-brief-vital-role-of-school-nurses-to-nation-youth-0001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curry.virginia.edu/sites/default/files/images/YVP/Call%20for%20Action%20FINAL%20for%20DISSEMINATION%204-6-18%20Corrections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g"/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12" Type="http://schemas.openxmlformats.org/officeDocument/2006/relationships/image" Target="../media/image1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2.jpg"/><Relationship Id="rId11" Type="http://schemas.openxmlformats.org/officeDocument/2006/relationships/image" Target="../media/image17.png"/><Relationship Id="rId5" Type="http://schemas.openxmlformats.org/officeDocument/2006/relationships/image" Target="../media/image11.jpeg"/><Relationship Id="rId10" Type="http://schemas.openxmlformats.org/officeDocument/2006/relationships/image" Target="../media/image16.jpg"/><Relationship Id="rId4" Type="http://schemas.openxmlformats.org/officeDocument/2006/relationships/image" Target="../media/image10.jpeg"/><Relationship Id="rId9" Type="http://schemas.openxmlformats.org/officeDocument/2006/relationships/image" Target="../media/image15.jpg"/><Relationship Id="rId14" Type="http://schemas.openxmlformats.org/officeDocument/2006/relationships/image" Target="../media/image20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173" y="76200"/>
            <a:ext cx="441642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500" y="2498230"/>
            <a:ext cx="8001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Leveraging Social Work Research Expertise to Influence Public Policy</a:t>
            </a:r>
          </a:p>
          <a:p>
            <a:pPr algn="ctr"/>
            <a:endParaRPr lang="en-US" sz="3200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SSWR Annual Conference </a:t>
            </a:r>
          </a:p>
          <a:p>
            <a:pPr algn="ctr"/>
            <a:r>
              <a:rPr lang="en-US" sz="28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January 17, 2020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5217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85BB-8757-4F70-AE1C-358CB8FAB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Information Committee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3D205-B589-45B3-9626-0F21A3844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0" lv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Activities: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briefs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(e.g., working papers, position papers) sponsored by the Academy in conjunction with other national academies (e.g., Education; Nursing; Science, Engineering &amp; Medicine) that leverage expertise from the SW Grand Challenges 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engagement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such as responses to Congressional requests &amp; initiating work with Congressional entities in the form of providing congressional briefings, assembling expert panels, &amp; developing policy briefs</a:t>
            </a:r>
            <a:endParaRPr lang="en-US" sz="18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Presence at NIH, etc.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Representative to the NIMH National Council hearings </a:t>
            </a:r>
          </a:p>
          <a:p>
            <a:pPr marL="0" lvl="0" indent="0" defTabSz="914400">
              <a:lnSpc>
                <a:spcPct val="90000"/>
              </a:lnSpc>
              <a:spcBef>
                <a:spcPts val="1000"/>
              </a:spcBef>
              <a:buNone/>
            </a:pPr>
            <a:endParaRPr 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Chair: Ron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Manderschied</a:t>
            </a:r>
            <a:endParaRPr 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965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E408C7-2DB5-4787-90DC-C0CDFCD94364}"/>
              </a:ext>
            </a:extLst>
          </p:cNvPr>
          <p:cNvSpPr txBox="1"/>
          <p:nvPr/>
        </p:nvSpPr>
        <p:spPr>
          <a:xfrm>
            <a:off x="533400" y="533400"/>
            <a:ext cx="80772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Collaborations with Other Organizations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American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Academy of Nursing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https://www.nurses.com/doc/american-academy-nursing-releases-policy-brief-vital-role-of-school-nurses-to-nation-youth-0001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Amicus Brief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http://www.childrensrights.org/wp-content/uploads/2018/03/Brief-by-Amici-Curiae-ECF-Stamped.pdf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National Academy of Education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https://curry.virginia.edu/sites/default/files/images/YVP/Call%20for%20Action%20FINAL%20for%20DISSEMINATION%204-6-18%20Corrections.pdf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3455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8A24B-8458-4834-8341-8976A5581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AASWSW Policy Initiative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FBE20-5AA1-4867-B1EA-55F7ABEC2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4912"/>
            <a:ext cx="8229600" cy="5516563"/>
          </a:xfrm>
        </p:spPr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The Impact of Weapons and Violence on Schools and Surrounding        Communities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12, Rayburn Senate Office Building, Washington DC </a:t>
            </a:r>
          </a:p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Sponsored by Congresswoman Barbara Lee (CA-13) </a:t>
            </a:r>
          </a:p>
          <a:p>
            <a:pPr lvl="0"/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Sean Joe, WUSTL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Marleen Wong, USC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Dorothy Espelage, (Dept. Psychology, Univ of Florida)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Ron Avi Astor, UCLA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Pia Escudero (LA Unified School District,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Div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Health &amp; Human Services)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Lauren Hogg (Parkland survivor)</a:t>
            </a:r>
          </a:p>
          <a:p>
            <a:pPr defTabSz="914400">
              <a:lnSpc>
                <a:spcPct val="90000"/>
              </a:lnSpc>
              <a:spcBef>
                <a:spcPts val="1000"/>
              </a:spcBef>
            </a:pPr>
            <a:endParaRPr lang="en-US" sz="1800" dirty="0">
              <a:solidFill>
                <a:prstClr val="black"/>
              </a:solidFill>
              <a:highlight>
                <a:srgbClr val="FFFF00"/>
              </a:highlight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7A4CE0-9675-42C5-BD61-46ACF46A6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539818-0AE6-8643-8F58-15047EC8CC76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5507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8A24B-8458-4834-8341-8976A5581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sz="3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2019 AASWSW Policy Initiative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FBE20-5AA1-4867-B1EA-55F7ABEC2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96426"/>
            <a:ext cx="8077200" cy="5821364"/>
          </a:xfrm>
        </p:spPr>
        <p:txBody>
          <a:bodyPr/>
          <a:lstStyle/>
          <a:p>
            <a:pPr marL="0" indent="0" defTabSz="91440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Planning:  </a:t>
            </a:r>
          </a:p>
          <a:p>
            <a:pPr marL="0" indent="0" defTabSz="914400">
              <a:spcBef>
                <a:spcPts val="600"/>
              </a:spcBef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Clark-Fox Policy Institute, Washington University in St. Louis</a:t>
            </a:r>
          </a:p>
          <a:p>
            <a:pPr marL="0" indent="0" defTabSz="914400"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CRISP </a:t>
            </a:r>
          </a:p>
          <a:p>
            <a:pPr marL="0" indent="0" defTabSz="914400"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AASWSW</a:t>
            </a:r>
          </a:p>
          <a:p>
            <a:pPr marL="0" indent="0" defTabSz="914400"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 Avi Astor, UCLA</a:t>
            </a:r>
          </a:p>
          <a:p>
            <a:pPr marL="0" indent="0" defTabSz="914400"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NASW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Sponsorship:</a:t>
            </a:r>
            <a:r>
              <a:rPr lang="en-US" sz="18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National Association of Education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American Psychological Association (Division 15),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Los Angeles United School District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American Educational Research Association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SSSWR</a:t>
            </a:r>
          </a:p>
          <a:p>
            <a:pPr marL="0" indent="0">
              <a:buNone/>
            </a:pPr>
            <a:endParaRPr lang="en-US" sz="1800" dirty="0">
              <a:solidFill>
                <a:prstClr val="black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7A4CE0-9675-42C5-BD61-46ACF46A6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539818-0AE6-8643-8F58-15047EC8CC76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5038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7A4CE0-9675-42C5-BD61-46ACF46A6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539818-0AE6-8643-8F58-15047EC8CC76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C8FBB-F8B3-413B-92FA-5D97AE0FE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 and Attempt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Capture Consensus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71577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Sustaining Sponsors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7"/>
            <a:ext cx="4038600" cy="4525963"/>
          </a:xfrm>
        </p:spPr>
        <p:txBody>
          <a:bodyPr/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Boston College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Boston University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Case Western Reserve University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Michigan State University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Ohio State University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Rutgers University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University of California Los Angeles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University of Connecticut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525963"/>
          </a:xfrm>
        </p:spPr>
        <p:txBody>
          <a:bodyPr/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University of Denver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University of Maryland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University Michigan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University of Southern California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University of Tennessee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University of Texas at Austin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University Washington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Washington University in St. Louis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343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810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 </a:t>
            </a:r>
            <a:r>
              <a:rPr lang="en-US" sz="4000" b="1" dirty="0"/>
              <a:t>Agenda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905000"/>
            <a:ext cx="8534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ntroduction of presenters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Summary of general expectations/objectives of the session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Explication of roundtable format and questions to be addressed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Participant presentations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Audience questions and comments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 and attempt to capture consensus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9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863" y="95433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9060" y="1427810"/>
            <a:ext cx="2133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Sarah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Gehlert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President,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AASWSW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7600" y="4422472"/>
            <a:ext cx="1871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Martell Teasley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President, NADD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18663" y="4333414"/>
            <a:ext cx="1637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Angelo McClain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NASW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81405" y="1203490"/>
            <a:ext cx="2568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Ron Manderscheid, Exec. </a:t>
            </a:r>
          </a:p>
          <a:p>
            <a:pPr algn="ctr"/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Dir, Nat. Assoc. of Co. </a:t>
            </a:r>
          </a:p>
          <a:p>
            <a:pPr algn="ctr"/>
            <a:r>
              <a:rPr lang="en-US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</a:t>
            </a: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Health &amp; </a:t>
            </a:r>
            <a:r>
              <a:rPr lang="en-US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</a:t>
            </a: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Disability Directors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DD95F5ED-62B1-47C1-BC7C-4945A7D961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089" y="895270"/>
            <a:ext cx="1166729" cy="1564615"/>
          </a:xfrm>
          <a:prstGeom prst="rect">
            <a:avLst/>
          </a:prstGeom>
        </p:spPr>
      </p:pic>
      <p:pic>
        <p:nvPicPr>
          <p:cNvPr id="12" name="Picture 11" descr="A person standing in front of a book shelf&#10;&#10;Description automatically generated">
            <a:extLst>
              <a:ext uri="{FF2B5EF4-FFF2-40B4-BE49-F238E27FC236}">
                <a16:creationId xmlns:a16="http://schemas.microsoft.com/office/drawing/2014/main" id="{B3F84072-5343-4E91-9D6B-5EABD53F10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28" y="2759441"/>
            <a:ext cx="1466298" cy="1466298"/>
          </a:xfrm>
          <a:prstGeom prst="rect">
            <a:avLst/>
          </a:prstGeom>
        </p:spPr>
      </p:pic>
      <p:pic>
        <p:nvPicPr>
          <p:cNvPr id="14" name="Picture 13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82185B0C-6B3C-4BAE-8B3C-1B7EA3B951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083" y="2616457"/>
            <a:ext cx="1249068" cy="1596056"/>
          </a:xfrm>
          <a:prstGeom prst="rect">
            <a:avLst/>
          </a:prstGeom>
        </p:spPr>
      </p:pic>
      <p:pic>
        <p:nvPicPr>
          <p:cNvPr id="16" name="Picture 15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5FCF7BE9-8088-4C15-A4B7-42A3D638FB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768" y="2644170"/>
            <a:ext cx="1249069" cy="146629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ACE6145-BA93-4C3D-8A18-C8CFB226DA2D}"/>
              </a:ext>
            </a:extLst>
          </p:cNvPr>
          <p:cNvSpPr txBox="1"/>
          <p:nvPr/>
        </p:nvSpPr>
        <p:spPr>
          <a:xfrm>
            <a:off x="5714347" y="4258486"/>
            <a:ext cx="19231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Sarah Christa Butts,</a:t>
            </a: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Dir. Of Public Policy,</a:t>
            </a: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NASW</a:t>
            </a:r>
          </a:p>
        </p:txBody>
      </p:sp>
      <p:pic>
        <p:nvPicPr>
          <p:cNvPr id="19" name="Picture 18" descr="A person standing in a park&#10;&#10;Description automatically generated">
            <a:extLst>
              <a:ext uri="{FF2B5EF4-FFF2-40B4-BE49-F238E27FC236}">
                <a16:creationId xmlns:a16="http://schemas.microsoft.com/office/drawing/2014/main" id="{B0286FC6-45E0-4EDA-8483-4D128C23E1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744" y="951337"/>
            <a:ext cx="1289882" cy="151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24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304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Questions for Presenters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" y="1371600"/>
            <a:ext cx="830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current state of moving research to policy change in social work?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might we better translate our research discoveries into change?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does your organization contribute to translation?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your ideas for working together as professional organizations to advance the profession’s ability to translate research into policy change?</a:t>
            </a:r>
          </a:p>
          <a:p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What new activities will your organization undertake to fulfill</a:t>
            </a:r>
          </a:p>
          <a:p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the intent of this panel?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7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4">
            <a:extLst>
              <a:ext uri="{FF2B5EF4-FFF2-40B4-BE49-F238E27FC236}">
                <a16:creationId xmlns:a16="http://schemas.microsoft.com/office/drawing/2014/main" id="{CA94CF11-43F7-4708-8336-0B6A818392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34" b="24330"/>
          <a:stretch/>
        </p:blipFill>
        <p:spPr>
          <a:xfrm>
            <a:off x="533400" y="609600"/>
            <a:ext cx="840611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70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28599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Academy Board Members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219CEF-1FB8-450A-B40D-46B2A629E48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06" r="-9306"/>
          <a:stretch/>
        </p:blipFill>
        <p:spPr>
          <a:xfrm>
            <a:off x="-30543" y="1288705"/>
            <a:ext cx="1554480" cy="14821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F3F4AAD-9077-4164-B6F6-31FA898BFEE0}"/>
              </a:ext>
            </a:extLst>
          </p:cNvPr>
          <p:cNvSpPr txBox="1"/>
          <p:nvPr/>
        </p:nvSpPr>
        <p:spPr>
          <a:xfrm>
            <a:off x="124465" y="2767280"/>
            <a:ext cx="1408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Nancy Hooyman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B18E40-B9F5-4D76-B853-D2F8414EEF5D}"/>
              </a:ext>
            </a:extLst>
          </p:cNvPr>
          <p:cNvSpPr txBox="1"/>
          <p:nvPr/>
        </p:nvSpPr>
        <p:spPr>
          <a:xfrm>
            <a:off x="4549603" y="2889652"/>
            <a:ext cx="237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Jas. Herbert Williams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4E39CF-C959-491A-BD36-F477A5C23D14}"/>
              </a:ext>
            </a:extLst>
          </p:cNvPr>
          <p:cNvSpPr txBox="1"/>
          <p:nvPr/>
        </p:nvSpPr>
        <p:spPr>
          <a:xfrm>
            <a:off x="3163800" y="2853365"/>
            <a:ext cx="12360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black"/>
                </a:solidFill>
                <a:latin typeface="Calibri"/>
              </a:rPr>
              <a:t>John Tropman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84A6BA-0E14-400C-9A02-C5B81FA050D5}"/>
              </a:ext>
            </a:extLst>
          </p:cNvPr>
          <p:cNvSpPr txBox="1"/>
          <p:nvPr/>
        </p:nvSpPr>
        <p:spPr>
          <a:xfrm>
            <a:off x="1702128" y="2731046"/>
            <a:ext cx="2008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Sarah Gehlert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8318DF-C890-4853-A988-A35700E74B44}"/>
              </a:ext>
            </a:extLst>
          </p:cNvPr>
          <p:cNvSpPr txBox="1"/>
          <p:nvPr/>
        </p:nvSpPr>
        <p:spPr>
          <a:xfrm flipH="1">
            <a:off x="196848" y="4765301"/>
            <a:ext cx="1728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Mary McKay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E5A7A7-A425-4DCF-8EA9-90319DC28846}"/>
              </a:ext>
            </a:extLst>
          </p:cNvPr>
          <p:cNvSpPr txBox="1"/>
          <p:nvPr/>
        </p:nvSpPr>
        <p:spPr>
          <a:xfrm>
            <a:off x="1787789" y="4809345"/>
            <a:ext cx="1213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black"/>
                </a:solidFill>
                <a:latin typeface="Calibri"/>
              </a:rPr>
              <a:t>Larry Palinkas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2B7467-244C-4D6C-A984-4314DC0418DD}"/>
              </a:ext>
            </a:extLst>
          </p:cNvPr>
          <p:cNvSpPr txBox="1"/>
          <p:nvPr/>
        </p:nvSpPr>
        <p:spPr>
          <a:xfrm>
            <a:off x="3254017" y="4846126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Jorge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Delva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758C6D-0813-4945-9224-D76BB4EBE7E6}"/>
              </a:ext>
            </a:extLst>
          </p:cNvPr>
          <p:cNvSpPr txBox="1"/>
          <p:nvPr/>
        </p:nvSpPr>
        <p:spPr>
          <a:xfrm>
            <a:off x="4670784" y="4850596"/>
            <a:ext cx="13892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black"/>
                </a:solidFill>
                <a:latin typeface="Calibri"/>
              </a:rPr>
              <a:t>Cynthia Franklin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D4CCA8-AEA5-46C3-A86B-8E3ADDC70B52}"/>
              </a:ext>
            </a:extLst>
          </p:cNvPr>
          <p:cNvSpPr txBox="1"/>
          <p:nvPr/>
        </p:nvSpPr>
        <p:spPr>
          <a:xfrm>
            <a:off x="6173452" y="2938501"/>
            <a:ext cx="1578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Ron Manderscheid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pic>
        <p:nvPicPr>
          <p:cNvPr id="19" name="Picture 18" descr="A person posing for the camera&#10;&#10;Description generated with very high confidence">
            <a:extLst>
              <a:ext uri="{FF2B5EF4-FFF2-40B4-BE49-F238E27FC236}">
                <a16:creationId xmlns:a16="http://schemas.microsoft.com/office/drawing/2014/main" id="{F5D58697-EB23-4E51-93F3-C6F213F0240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3" t="-1503" r="-1503" b="-1503"/>
          <a:stretch/>
        </p:blipFill>
        <p:spPr>
          <a:xfrm>
            <a:off x="3009820" y="1333886"/>
            <a:ext cx="1507011" cy="1507009"/>
          </a:xfrm>
          <a:prstGeom prst="rect">
            <a:avLst/>
          </a:prstGeom>
        </p:spPr>
      </p:pic>
      <p:pic>
        <p:nvPicPr>
          <p:cNvPr id="21" name="Picture 20" descr="A person standing in front of a tree&#10;&#10;Description generated with very high confidence">
            <a:extLst>
              <a:ext uri="{FF2B5EF4-FFF2-40B4-BE49-F238E27FC236}">
                <a16:creationId xmlns:a16="http://schemas.microsoft.com/office/drawing/2014/main" id="{0EA53623-360B-4D3A-B182-DFE03510457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56" r="-7556" b="40108"/>
          <a:stretch/>
        </p:blipFill>
        <p:spPr>
          <a:xfrm>
            <a:off x="1369914" y="1338693"/>
            <a:ext cx="1683574" cy="1419832"/>
          </a:xfrm>
          <a:prstGeom prst="rect">
            <a:avLst/>
          </a:prstGeom>
        </p:spPr>
      </p:pic>
      <p:pic>
        <p:nvPicPr>
          <p:cNvPr id="23" name="Picture 22" descr="A person smiling for the camera&#10;&#10;Description generated with very high confidence">
            <a:extLst>
              <a:ext uri="{FF2B5EF4-FFF2-40B4-BE49-F238E27FC236}">
                <a16:creationId xmlns:a16="http://schemas.microsoft.com/office/drawing/2014/main" id="{156D7C7D-2924-4DC7-9907-57607EFF51A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7" t="1038" r="19652" b="35455"/>
          <a:stretch/>
        </p:blipFill>
        <p:spPr>
          <a:xfrm>
            <a:off x="185805" y="3229881"/>
            <a:ext cx="1293637" cy="1463040"/>
          </a:xfrm>
          <a:prstGeom prst="rect">
            <a:avLst/>
          </a:prstGeom>
        </p:spPr>
      </p:pic>
      <p:pic>
        <p:nvPicPr>
          <p:cNvPr id="25" name="Picture 24" descr="A person wearing a suit and tie smiling at the camera&#10;&#10;Description generated with very high confidence">
            <a:extLst>
              <a:ext uri="{FF2B5EF4-FFF2-40B4-BE49-F238E27FC236}">
                <a16:creationId xmlns:a16="http://schemas.microsoft.com/office/drawing/2014/main" id="{79DEBC77-8819-4833-AD19-ABD60373403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3" t="3935" r="53690" b="39961"/>
          <a:stretch/>
        </p:blipFill>
        <p:spPr>
          <a:xfrm>
            <a:off x="3099390" y="3291842"/>
            <a:ext cx="1280160" cy="1526477"/>
          </a:xfrm>
          <a:prstGeom prst="rect">
            <a:avLst/>
          </a:prstGeom>
        </p:spPr>
      </p:pic>
      <p:pic>
        <p:nvPicPr>
          <p:cNvPr id="27" name="Picture 26" descr="A person wearing a suit and tie smiling at the camera&#10;&#10;Description generated with very high confidence">
            <a:extLst>
              <a:ext uri="{FF2B5EF4-FFF2-40B4-BE49-F238E27FC236}">
                <a16:creationId xmlns:a16="http://schemas.microsoft.com/office/drawing/2014/main" id="{B5850EC1-1779-4FB0-BD73-CAE524D32428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8126"/>
          <a:stretch/>
        </p:blipFill>
        <p:spPr>
          <a:xfrm>
            <a:off x="1603469" y="3240279"/>
            <a:ext cx="1371600" cy="1548754"/>
          </a:xfrm>
          <a:prstGeom prst="rect">
            <a:avLst/>
          </a:prstGeom>
        </p:spPr>
      </p:pic>
      <p:pic>
        <p:nvPicPr>
          <p:cNvPr id="9" name="Picture 8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CAFE188D-528F-489E-B8FD-0D31F98D77D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25" r="-3125"/>
          <a:stretch/>
        </p:blipFill>
        <p:spPr>
          <a:xfrm>
            <a:off x="4588190" y="1343158"/>
            <a:ext cx="1554480" cy="1554480"/>
          </a:xfrm>
          <a:prstGeom prst="rect">
            <a:avLst/>
          </a:prstGeom>
        </p:spPr>
      </p:pic>
      <p:pic>
        <p:nvPicPr>
          <p:cNvPr id="18" name="Picture 17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5BF9277E-8DF8-4843-A476-F75F1804D88A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6"/>
          <a:stretch/>
        </p:blipFill>
        <p:spPr>
          <a:xfrm>
            <a:off x="4603642" y="3310941"/>
            <a:ext cx="1280160" cy="147724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3CE1083-19DD-42CD-B5D6-60C3379DE32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2612" y="1354361"/>
            <a:ext cx="1319885" cy="1566808"/>
          </a:xfrm>
          <a:prstGeom prst="rect">
            <a:avLst/>
          </a:prstGeom>
        </p:spPr>
      </p:pic>
      <p:pic>
        <p:nvPicPr>
          <p:cNvPr id="24" name="Picture 23" descr="A person wearing a blue shirt and smiling at the camera&#10;&#10;Description automatically generated">
            <a:extLst>
              <a:ext uri="{FF2B5EF4-FFF2-40B4-BE49-F238E27FC236}">
                <a16:creationId xmlns:a16="http://schemas.microsoft.com/office/drawing/2014/main" id="{6E284C11-808A-48BC-8D62-592EF26C42C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294" y="1375866"/>
            <a:ext cx="1428750" cy="153352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B7758920-43B3-4B03-B084-E50108AA195F}"/>
              </a:ext>
            </a:extLst>
          </p:cNvPr>
          <p:cNvSpPr txBox="1"/>
          <p:nvPr/>
        </p:nvSpPr>
        <p:spPr>
          <a:xfrm>
            <a:off x="7719160" y="2937631"/>
            <a:ext cx="1126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Paula Nurius</a:t>
            </a:r>
          </a:p>
        </p:txBody>
      </p:sp>
      <p:pic>
        <p:nvPicPr>
          <p:cNvPr id="29" name="Picture 28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830937F6-A9A2-4F47-84E5-6B6CB00201AA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42" b="-7684"/>
          <a:stretch/>
        </p:blipFill>
        <p:spPr>
          <a:xfrm>
            <a:off x="6043292" y="3351516"/>
            <a:ext cx="1371600" cy="1558295"/>
          </a:xfrm>
          <a:prstGeom prst="rect">
            <a:avLst/>
          </a:prstGeom>
        </p:spPr>
      </p:pic>
      <p:pic>
        <p:nvPicPr>
          <p:cNvPr id="31" name="Picture 30" descr="A close up of a person&#10;&#10;Description automatically generated">
            <a:extLst>
              <a:ext uri="{FF2B5EF4-FFF2-40B4-BE49-F238E27FC236}">
                <a16:creationId xmlns:a16="http://schemas.microsoft.com/office/drawing/2014/main" id="{DD0C5B06-506E-4309-902F-C55AD59105B1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91"/>
          <a:stretch/>
        </p:blipFill>
        <p:spPr>
          <a:xfrm>
            <a:off x="7649107" y="3306666"/>
            <a:ext cx="1196965" cy="155448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59F960FF-F892-4D42-8901-91FB6181378D}"/>
              </a:ext>
            </a:extLst>
          </p:cNvPr>
          <p:cNvSpPr txBox="1"/>
          <p:nvPr/>
        </p:nvSpPr>
        <p:spPr>
          <a:xfrm>
            <a:off x="6273962" y="4831915"/>
            <a:ext cx="1031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Shaun Each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C2EE278-DB02-4389-886E-DE3F2F355427}"/>
              </a:ext>
            </a:extLst>
          </p:cNvPr>
          <p:cNvSpPr txBox="1"/>
          <p:nvPr/>
        </p:nvSpPr>
        <p:spPr>
          <a:xfrm>
            <a:off x="7476842" y="4846125"/>
            <a:ext cx="1554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Audrey Shillington</a:t>
            </a:r>
          </a:p>
        </p:txBody>
      </p:sp>
    </p:spTree>
    <p:extLst>
      <p:ext uri="{BB962C8B-B14F-4D97-AF65-F5344CB8AC3E}">
        <p14:creationId xmlns:p14="http://schemas.microsoft.com/office/powerpoint/2010/main" val="307000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25231"/>
            <a:ext cx="2862322" cy="276998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609600" y="1143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" name="Chevron 4"/>
          <p:cNvSpPr/>
          <p:nvPr/>
        </p:nvSpPr>
        <p:spPr>
          <a:xfrm>
            <a:off x="7381279" y="2555488"/>
            <a:ext cx="1305521" cy="87034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019" tIns="50673" rIns="50673" bIns="50673" numCol="1" spcCol="1270" anchor="ctr" anchorCtr="0">
            <a:noAutofit/>
          </a:bodyPr>
          <a:lstStyle/>
          <a:p>
            <a:pPr marL="0" marR="0" lvl="0" indent="0" algn="ctr" defTabSz="1689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3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Chevron 4"/>
          <p:cNvSpPr/>
          <p:nvPr/>
        </p:nvSpPr>
        <p:spPr>
          <a:xfrm>
            <a:off x="7522369" y="2701845"/>
            <a:ext cx="987624" cy="6584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4016" tIns="41339" rIns="41339" bIns="41339" numCol="1" spcCol="1270" anchor="ctr" anchorCtr="0">
            <a:noAutofit/>
          </a:bodyPr>
          <a:lstStyle/>
          <a:p>
            <a:pPr marL="0" marR="0" lvl="0" indent="0" algn="ctr" defTabSz="1377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21</a:t>
            </a:r>
          </a:p>
        </p:txBody>
      </p:sp>
      <p:sp>
        <p:nvSpPr>
          <p:cNvPr id="30" name="Chevron 29"/>
          <p:cNvSpPr/>
          <p:nvPr/>
        </p:nvSpPr>
        <p:spPr>
          <a:xfrm>
            <a:off x="163987" y="2502410"/>
            <a:ext cx="1143000" cy="484632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2009</a:t>
            </a:r>
          </a:p>
        </p:txBody>
      </p:sp>
      <p:sp>
        <p:nvSpPr>
          <p:cNvPr id="56" name="Chevron 55"/>
          <p:cNvSpPr/>
          <p:nvPr/>
        </p:nvSpPr>
        <p:spPr>
          <a:xfrm>
            <a:off x="1134720" y="2502410"/>
            <a:ext cx="1143000" cy="484632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2010</a:t>
            </a:r>
          </a:p>
        </p:txBody>
      </p:sp>
      <p:sp>
        <p:nvSpPr>
          <p:cNvPr id="63" name="Chevron 62"/>
          <p:cNvSpPr/>
          <p:nvPr/>
        </p:nvSpPr>
        <p:spPr>
          <a:xfrm>
            <a:off x="2119254" y="2494250"/>
            <a:ext cx="1143000" cy="484632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2011</a:t>
            </a:r>
          </a:p>
        </p:txBody>
      </p:sp>
      <p:sp>
        <p:nvSpPr>
          <p:cNvPr id="64" name="Chevron 63"/>
          <p:cNvSpPr/>
          <p:nvPr/>
        </p:nvSpPr>
        <p:spPr>
          <a:xfrm>
            <a:off x="6060313" y="2508914"/>
            <a:ext cx="1143000" cy="484632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2016</a:t>
            </a:r>
          </a:p>
        </p:txBody>
      </p:sp>
      <p:sp>
        <p:nvSpPr>
          <p:cNvPr id="65" name="Chevron 64"/>
          <p:cNvSpPr/>
          <p:nvPr/>
        </p:nvSpPr>
        <p:spPr>
          <a:xfrm>
            <a:off x="7031948" y="2502177"/>
            <a:ext cx="1143000" cy="484632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</a:t>
            </a:r>
          </a:p>
        </p:txBody>
      </p:sp>
      <p:sp>
        <p:nvSpPr>
          <p:cNvPr id="66" name="Chevron 65"/>
          <p:cNvSpPr/>
          <p:nvPr/>
        </p:nvSpPr>
        <p:spPr>
          <a:xfrm>
            <a:off x="3091519" y="2497264"/>
            <a:ext cx="1143000" cy="484632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2013</a:t>
            </a:r>
          </a:p>
        </p:txBody>
      </p:sp>
      <p:sp>
        <p:nvSpPr>
          <p:cNvPr id="67" name="Chevron 66"/>
          <p:cNvSpPr/>
          <p:nvPr/>
        </p:nvSpPr>
        <p:spPr>
          <a:xfrm>
            <a:off x="4071777" y="2506125"/>
            <a:ext cx="1143000" cy="484632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2014</a:t>
            </a:r>
          </a:p>
        </p:txBody>
      </p:sp>
      <p:sp>
        <p:nvSpPr>
          <p:cNvPr id="68" name="Chevron 67"/>
          <p:cNvSpPr/>
          <p:nvPr/>
        </p:nvSpPr>
        <p:spPr>
          <a:xfrm>
            <a:off x="5096125" y="2498942"/>
            <a:ext cx="1143000" cy="484632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2015</a:t>
            </a:r>
          </a:p>
        </p:txBody>
      </p:sp>
      <p:sp>
        <p:nvSpPr>
          <p:cNvPr id="2073" name="Rectangle 2072"/>
          <p:cNvSpPr/>
          <p:nvPr/>
        </p:nvSpPr>
        <p:spPr>
          <a:xfrm rot="18642096">
            <a:off x="44239" y="772038"/>
            <a:ext cx="25543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Academy incorporated in Ohio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Staff support from Mandel School;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Founding Sponsorship contributions from schools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 rot="18576670">
            <a:off x="912518" y="1019903"/>
            <a:ext cx="29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Inaugural Class of fellows; Board of Directors established; bylaws drafted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-11533" y="3529977"/>
            <a:ext cx="908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Fellows</a:t>
            </a:r>
          </a:p>
        </p:txBody>
      </p:sp>
      <p:sp>
        <p:nvSpPr>
          <p:cNvPr id="99" name="Chevron 98"/>
          <p:cNvSpPr/>
          <p:nvPr/>
        </p:nvSpPr>
        <p:spPr>
          <a:xfrm>
            <a:off x="679812" y="3483297"/>
            <a:ext cx="1026408" cy="484632"/>
          </a:xfrm>
          <a:prstGeom prst="chevron">
            <a:avLst/>
          </a:prstGeom>
          <a:gradFill>
            <a:gsLst>
              <a:gs pos="0">
                <a:srgbClr val="FFF200"/>
              </a:gs>
              <a:gs pos="35000">
                <a:srgbClr val="FF7A00"/>
              </a:gs>
              <a:gs pos="3000">
                <a:srgbClr val="FF0300"/>
              </a:gs>
              <a:gs pos="0">
                <a:srgbClr val="4D0808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29</a:t>
            </a:r>
          </a:p>
        </p:txBody>
      </p:sp>
      <p:sp>
        <p:nvSpPr>
          <p:cNvPr id="100" name="Chevron 99"/>
          <p:cNvSpPr/>
          <p:nvPr/>
        </p:nvSpPr>
        <p:spPr>
          <a:xfrm>
            <a:off x="1604271" y="3468289"/>
            <a:ext cx="1026408" cy="484632"/>
          </a:xfrm>
          <a:prstGeom prst="chevron">
            <a:avLst/>
          </a:prstGeom>
          <a:gradFill>
            <a:gsLst>
              <a:gs pos="0">
                <a:srgbClr val="FFF200"/>
              </a:gs>
              <a:gs pos="35000">
                <a:srgbClr val="FF7A00"/>
              </a:gs>
              <a:gs pos="3000">
                <a:srgbClr val="FF0300"/>
              </a:gs>
              <a:gs pos="0">
                <a:srgbClr val="4D0808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39</a:t>
            </a:r>
          </a:p>
        </p:txBody>
      </p:sp>
      <p:sp>
        <p:nvSpPr>
          <p:cNvPr id="101" name="Chevron 100"/>
          <p:cNvSpPr/>
          <p:nvPr/>
        </p:nvSpPr>
        <p:spPr>
          <a:xfrm>
            <a:off x="2580179" y="3475793"/>
            <a:ext cx="1026408" cy="484632"/>
          </a:xfrm>
          <a:prstGeom prst="chevron">
            <a:avLst/>
          </a:prstGeom>
          <a:gradFill>
            <a:gsLst>
              <a:gs pos="0">
                <a:srgbClr val="FFF200"/>
              </a:gs>
              <a:gs pos="35000">
                <a:srgbClr val="FF7A00"/>
              </a:gs>
              <a:gs pos="3000">
                <a:srgbClr val="FF0300"/>
              </a:gs>
              <a:gs pos="0">
                <a:srgbClr val="4D0808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56</a:t>
            </a:r>
          </a:p>
        </p:txBody>
      </p:sp>
      <p:sp>
        <p:nvSpPr>
          <p:cNvPr id="102" name="Chevron 101"/>
          <p:cNvSpPr/>
          <p:nvPr/>
        </p:nvSpPr>
        <p:spPr>
          <a:xfrm>
            <a:off x="3504638" y="3483297"/>
            <a:ext cx="1026408" cy="484632"/>
          </a:xfrm>
          <a:prstGeom prst="chevron">
            <a:avLst/>
          </a:prstGeom>
          <a:gradFill>
            <a:gsLst>
              <a:gs pos="0">
                <a:srgbClr val="FFF200"/>
              </a:gs>
              <a:gs pos="35000">
                <a:srgbClr val="FF7A00"/>
              </a:gs>
              <a:gs pos="3000">
                <a:srgbClr val="FF0300"/>
              </a:gs>
              <a:gs pos="0">
                <a:srgbClr val="4D0808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73</a:t>
            </a:r>
          </a:p>
        </p:txBody>
      </p:sp>
      <p:sp>
        <p:nvSpPr>
          <p:cNvPr id="103" name="Chevron 102"/>
          <p:cNvSpPr/>
          <p:nvPr/>
        </p:nvSpPr>
        <p:spPr>
          <a:xfrm>
            <a:off x="4405700" y="3483297"/>
            <a:ext cx="1026408" cy="484632"/>
          </a:xfrm>
          <a:prstGeom prst="chevron">
            <a:avLst/>
          </a:prstGeom>
          <a:gradFill>
            <a:gsLst>
              <a:gs pos="0">
                <a:srgbClr val="FFF200"/>
              </a:gs>
              <a:gs pos="35000">
                <a:srgbClr val="FF7A00"/>
              </a:gs>
              <a:gs pos="3000">
                <a:srgbClr val="FF0300"/>
              </a:gs>
              <a:gs pos="0">
                <a:srgbClr val="4D0808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85</a:t>
            </a:r>
          </a:p>
        </p:txBody>
      </p:sp>
      <p:sp>
        <p:nvSpPr>
          <p:cNvPr id="104" name="Chevron 103"/>
          <p:cNvSpPr/>
          <p:nvPr/>
        </p:nvSpPr>
        <p:spPr>
          <a:xfrm>
            <a:off x="5321526" y="3459700"/>
            <a:ext cx="1026408" cy="484632"/>
          </a:xfrm>
          <a:prstGeom prst="chevron">
            <a:avLst/>
          </a:prstGeom>
          <a:gradFill>
            <a:gsLst>
              <a:gs pos="0">
                <a:srgbClr val="FFF200"/>
              </a:gs>
              <a:gs pos="35000">
                <a:srgbClr val="FF7A00"/>
              </a:gs>
              <a:gs pos="3000">
                <a:srgbClr val="FF0300"/>
              </a:gs>
              <a:gs pos="0">
                <a:srgbClr val="4D0808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98</a:t>
            </a:r>
          </a:p>
        </p:txBody>
      </p:sp>
      <p:sp>
        <p:nvSpPr>
          <p:cNvPr id="71" name="TextBox 70"/>
          <p:cNvSpPr txBox="1"/>
          <p:nvPr/>
        </p:nvSpPr>
        <p:spPr>
          <a:xfrm rot="18436830">
            <a:off x="3114036" y="1198469"/>
            <a:ext cx="202061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First staff person hired; operations move from Case to Maryland</a:t>
            </a:r>
          </a:p>
        </p:txBody>
      </p:sp>
      <p:sp>
        <p:nvSpPr>
          <p:cNvPr id="72" name="TextBox 71"/>
          <p:cNvSpPr txBox="1"/>
          <p:nvPr/>
        </p:nvSpPr>
        <p:spPr>
          <a:xfrm rot="18441912">
            <a:off x="6094491" y="1409354"/>
            <a:ext cx="2031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Grand Challenges announced; GCSW webpages begun</a:t>
            </a:r>
          </a:p>
        </p:txBody>
      </p:sp>
      <p:sp>
        <p:nvSpPr>
          <p:cNvPr id="74" name="TextBox 73"/>
          <p:cNvSpPr txBox="1"/>
          <p:nvPr/>
        </p:nvSpPr>
        <p:spPr>
          <a:xfrm rot="18405630">
            <a:off x="3669221" y="1110243"/>
            <a:ext cx="2438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First Grand Challenges Executive Committee Meeting; website launched</a:t>
            </a:r>
          </a:p>
        </p:txBody>
      </p:sp>
      <p:sp>
        <p:nvSpPr>
          <p:cNvPr id="76" name="TextBox 75"/>
          <p:cNvSpPr txBox="1"/>
          <p:nvPr/>
        </p:nvSpPr>
        <p:spPr>
          <a:xfrm rot="18480518">
            <a:off x="5095754" y="744913"/>
            <a:ext cx="3525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501c3 status is approved by IRS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 first board election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 rot="18497300">
            <a:off x="4354455" y="1037460"/>
            <a:ext cx="27212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Fiscal management contracted – STAT; nearly 100k raised to support communications contract for GCSW</a:t>
            </a:r>
          </a:p>
        </p:txBody>
      </p:sp>
      <p:sp>
        <p:nvSpPr>
          <p:cNvPr id="79" name="TextBox 78"/>
          <p:cNvSpPr txBox="1"/>
          <p:nvPr/>
        </p:nvSpPr>
        <p:spPr>
          <a:xfrm rot="18609354">
            <a:off x="6676163" y="1571913"/>
            <a:ext cx="22468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0" y="418917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monthly Board of Director meeting calls!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 rot="18699588">
            <a:off x="1995655" y="947868"/>
            <a:ext cx="3073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Board of Directors began to meet monthly;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Induction Ceremony set as annual  event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Chevron 33"/>
          <p:cNvSpPr/>
          <p:nvPr/>
        </p:nvSpPr>
        <p:spPr>
          <a:xfrm>
            <a:off x="6242421" y="3449896"/>
            <a:ext cx="1026408" cy="484633"/>
          </a:xfrm>
          <a:prstGeom prst="chevron">
            <a:avLst/>
          </a:prstGeom>
          <a:gradFill>
            <a:gsLst>
              <a:gs pos="0">
                <a:srgbClr val="FFF200"/>
              </a:gs>
              <a:gs pos="35000">
                <a:srgbClr val="FF7A00"/>
              </a:gs>
              <a:gs pos="3000">
                <a:srgbClr val="FF0300"/>
              </a:gs>
              <a:gs pos="0">
                <a:srgbClr val="4D0808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115</a:t>
            </a:r>
          </a:p>
        </p:txBody>
      </p:sp>
      <p:sp>
        <p:nvSpPr>
          <p:cNvPr id="5" name="TextBox 4"/>
          <p:cNvSpPr txBox="1"/>
          <p:nvPr/>
        </p:nvSpPr>
        <p:spPr>
          <a:xfrm rot="18481686">
            <a:off x="6901420" y="1110456"/>
            <a:ext cx="27126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11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nd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president inducted; move to University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 South Carolina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9C1D04-634D-499E-9422-1545F0C260EC}"/>
              </a:ext>
            </a:extLst>
          </p:cNvPr>
          <p:cNvSpPr txBox="1"/>
          <p:nvPr/>
        </p:nvSpPr>
        <p:spPr>
          <a:xfrm rot="18322315">
            <a:off x="8021696" y="1510973"/>
            <a:ext cx="140455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11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strategic planning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session; committee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structure</a:t>
            </a:r>
          </a:p>
        </p:txBody>
      </p:sp>
      <p:sp>
        <p:nvSpPr>
          <p:cNvPr id="35" name="Chevron 33">
            <a:extLst>
              <a:ext uri="{FF2B5EF4-FFF2-40B4-BE49-F238E27FC236}">
                <a16:creationId xmlns:a16="http://schemas.microsoft.com/office/drawing/2014/main" id="{694E0790-58BD-4A6F-BB78-2E6FB8D86E32}"/>
              </a:ext>
            </a:extLst>
          </p:cNvPr>
          <p:cNvSpPr/>
          <p:nvPr/>
        </p:nvSpPr>
        <p:spPr>
          <a:xfrm>
            <a:off x="7168304" y="3459699"/>
            <a:ext cx="1026408" cy="484633"/>
          </a:xfrm>
          <a:prstGeom prst="chevron">
            <a:avLst/>
          </a:prstGeom>
          <a:gradFill>
            <a:gsLst>
              <a:gs pos="0">
                <a:srgbClr val="FFF200"/>
              </a:gs>
              <a:gs pos="35000">
                <a:srgbClr val="FF7A00"/>
              </a:gs>
              <a:gs pos="3000">
                <a:srgbClr val="FF0300"/>
              </a:gs>
              <a:gs pos="0">
                <a:srgbClr val="4D0808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128</a:t>
            </a:r>
          </a:p>
        </p:txBody>
      </p:sp>
      <p:sp>
        <p:nvSpPr>
          <p:cNvPr id="37" name="Chevron 64">
            <a:extLst>
              <a:ext uri="{FF2B5EF4-FFF2-40B4-BE49-F238E27FC236}">
                <a16:creationId xmlns:a16="http://schemas.microsoft.com/office/drawing/2014/main" id="{C2C83D82-1A44-45FE-8663-2044E5A603DE}"/>
              </a:ext>
            </a:extLst>
          </p:cNvPr>
          <p:cNvSpPr/>
          <p:nvPr/>
        </p:nvSpPr>
        <p:spPr>
          <a:xfrm>
            <a:off x="8016181" y="2502410"/>
            <a:ext cx="1143000" cy="484632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2018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B2830C-EE22-44AC-8E68-46A3BA99A35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57026" y="3434587"/>
            <a:ext cx="1133954" cy="6096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1BCE62-E11E-46B6-8E8F-2A5D44452B94}"/>
              </a:ext>
            </a:extLst>
          </p:cNvPr>
          <p:cNvSpPr txBox="1"/>
          <p:nvPr/>
        </p:nvSpPr>
        <p:spPr>
          <a:xfrm>
            <a:off x="8324280" y="3530329"/>
            <a:ext cx="535724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149</a:t>
            </a:r>
          </a:p>
        </p:txBody>
      </p:sp>
    </p:spTree>
    <p:extLst>
      <p:ext uri="{BB962C8B-B14F-4D97-AF65-F5344CB8AC3E}">
        <p14:creationId xmlns:p14="http://schemas.microsoft.com/office/powerpoint/2010/main" val="3134721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37B7A-D7DC-4B48-AD33-A40DF156C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0" y="533400"/>
            <a:ext cx="8229600" cy="1143000"/>
          </a:xfrm>
        </p:spPr>
        <p:txBody>
          <a:bodyPr/>
          <a:lstStyle/>
          <a:p>
            <a:pPr algn="l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Standing Process Committees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 Committee: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James Herbert Williams, Treasurer and Chair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DEB17-82FF-4715-BD0D-8FAA7251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116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 Raising Committee: </a:t>
            </a:r>
            <a:r>
              <a:rPr lang="en-US" sz="24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Jorge Delva and Larry Palinkas, Co-Chairs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Nominations and Elections Committee: </a:t>
            </a:r>
            <a:r>
              <a:rPr lang="en-US" sz="24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Cynthia Franklin, Chair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0441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37B7A-D7DC-4B48-AD33-A40DF156C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l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				Standing Program Committees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Committee: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Encourage and recognize outstanding research, scholarship, &amp; practice that contribute to a sustainable, equitable, &amp; just future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DEB17-82FF-4715-BD0D-8FAA7251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Innovation Research Committee: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Promote analysis and research on policies, programs, and practice innovations for their impact on society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Awards Committee: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Celebrate excellence in social work and social welfare research, education, &amp; practice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Policy Information Committee: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Inform social policy by serving as a frontline source of information for the social work profession as well as Congress &amp; other government agencies &amp; nongovernmental entities charged with advancing the public good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8965643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28518</TotalTime>
  <Words>1040</Words>
  <Application>Microsoft Office PowerPoint</Application>
  <PresentationFormat>On-screen Show (4:3)</PresentationFormat>
  <Paragraphs>229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3_Office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Standing Process Committees   Finance Committee: James Herbert Williams, Treasurer and Chair</vt:lpstr>
      <vt:lpstr>     Standing Program Committees  Performance Committee: Encourage and recognize outstanding research, scholarship, &amp; practice that contribute to a sustainable, equitable, &amp; just future</vt:lpstr>
      <vt:lpstr>Policy Information Committee</vt:lpstr>
      <vt:lpstr>PowerPoint Presentation</vt:lpstr>
      <vt:lpstr>2019 AASWSW Policy Initiative</vt:lpstr>
      <vt:lpstr>2019 AASWSW Policy Initiative</vt:lpstr>
      <vt:lpstr>PowerPoint Presentation</vt:lpstr>
      <vt:lpstr>Sustaining Sponsors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Forward to 2010-11</dc:title>
  <dc:creator>Barth, Rick</dc:creator>
  <cp:lastModifiedBy>Wright, Greg</cp:lastModifiedBy>
  <cp:revision>546</cp:revision>
  <cp:lastPrinted>2018-04-30T18:05:40Z</cp:lastPrinted>
  <dcterms:created xsi:type="dcterms:W3CDTF">2010-08-26T22:58:28Z</dcterms:created>
  <dcterms:modified xsi:type="dcterms:W3CDTF">2020-02-19T14:04:55Z</dcterms:modified>
</cp:coreProperties>
</file>