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54"/>
  </p:notesMasterIdLst>
  <p:handoutMasterIdLst>
    <p:handoutMasterId r:id="rId55"/>
  </p:handoutMasterIdLst>
  <p:sldIdLst>
    <p:sldId id="264" r:id="rId2"/>
    <p:sldId id="325" r:id="rId3"/>
    <p:sldId id="324" r:id="rId4"/>
    <p:sldId id="393" r:id="rId5"/>
    <p:sldId id="394" r:id="rId6"/>
    <p:sldId id="395" r:id="rId7"/>
    <p:sldId id="396" r:id="rId8"/>
    <p:sldId id="401" r:id="rId9"/>
    <p:sldId id="402" r:id="rId10"/>
    <p:sldId id="411" r:id="rId11"/>
    <p:sldId id="398" r:id="rId12"/>
    <p:sldId id="326" r:id="rId13"/>
    <p:sldId id="349" r:id="rId14"/>
    <p:sldId id="257" r:id="rId15"/>
    <p:sldId id="399" r:id="rId16"/>
    <p:sldId id="306" r:id="rId17"/>
    <p:sldId id="390" r:id="rId18"/>
    <p:sldId id="327" r:id="rId19"/>
    <p:sldId id="328" r:id="rId20"/>
    <p:sldId id="400" r:id="rId21"/>
    <p:sldId id="329" r:id="rId22"/>
    <p:sldId id="333" r:id="rId23"/>
    <p:sldId id="373" r:id="rId24"/>
    <p:sldId id="403" r:id="rId25"/>
    <p:sldId id="374" r:id="rId26"/>
    <p:sldId id="350" r:id="rId27"/>
    <p:sldId id="330" r:id="rId28"/>
    <p:sldId id="404" r:id="rId29"/>
    <p:sldId id="331" r:id="rId30"/>
    <p:sldId id="405" r:id="rId31"/>
    <p:sldId id="344" r:id="rId32"/>
    <p:sldId id="345" r:id="rId33"/>
    <p:sldId id="346" r:id="rId34"/>
    <p:sldId id="347" r:id="rId35"/>
    <p:sldId id="348" r:id="rId36"/>
    <p:sldId id="353" r:id="rId37"/>
    <p:sldId id="384" r:id="rId38"/>
    <p:sldId id="385" r:id="rId39"/>
    <p:sldId id="406" r:id="rId40"/>
    <p:sldId id="356" r:id="rId41"/>
    <p:sldId id="357" r:id="rId42"/>
    <p:sldId id="358" r:id="rId43"/>
    <p:sldId id="361" r:id="rId44"/>
    <p:sldId id="382" r:id="rId45"/>
    <p:sldId id="407" r:id="rId46"/>
    <p:sldId id="388" r:id="rId47"/>
    <p:sldId id="408" r:id="rId48"/>
    <p:sldId id="409" r:id="rId49"/>
    <p:sldId id="410" r:id="rId50"/>
    <p:sldId id="366" r:id="rId51"/>
    <p:sldId id="367" r:id="rId52"/>
    <p:sldId id="290" r:id="rId53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yn Ariyakulkan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17" autoAdjust="0"/>
    <p:restoredTop sz="94463"/>
  </p:normalViewPr>
  <p:slideViewPr>
    <p:cSldViewPr snapToGrid="0">
      <p:cViewPr varScale="1">
        <p:scale>
          <a:sx n="81" d="100"/>
          <a:sy n="81" d="100"/>
        </p:scale>
        <p:origin x="117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1E10FFF-33D7-3B4E-AF59-D7A0085C32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45D198-E55C-1E4B-95FA-F5C5FDD6743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837F447-0660-D94C-ACB0-77F946D5E334}" type="datetimeFigureOut">
              <a:rPr lang="en-US"/>
              <a:pPr>
                <a:defRPr/>
              </a:pPr>
              <a:t>6/25/2020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F4E3F-E739-C644-8FBE-3B7EC763455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DE4909-1E2A-7945-BB27-E06763B8A4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F04CEAD-5156-5845-8E0B-FCDAFB511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ACE2544-61BB-FC40-AEA3-19F91C42ECD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260FC7-03F0-1444-B899-F850C637542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65BC6B4-E769-AA40-8DE3-1276374971E3}" type="datetimeFigureOut">
              <a:rPr lang="en-US"/>
              <a:pPr>
                <a:defRPr/>
              </a:pPr>
              <a:t>6/25/2020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5DFF48F-1D4C-6644-ADA4-F81975DC723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45BD0C3-8F7B-2E44-8457-B038309613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EF96A3-C164-9D47-8F19-02D800C2FB6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A9C553-4392-054D-819E-736C9F920A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D2924D-A3DE-7D4D-9397-1FB37BC041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>
            <a:extLst>
              <a:ext uri="{FF2B5EF4-FFF2-40B4-BE49-F238E27FC236}">
                <a16:creationId xmlns:a16="http://schemas.microsoft.com/office/drawing/2014/main" id="{1B5F5BEB-6058-304B-8B21-DB135E29A5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Notes Placeholder 2">
            <a:extLst>
              <a:ext uri="{FF2B5EF4-FFF2-40B4-BE49-F238E27FC236}">
                <a16:creationId xmlns:a16="http://schemas.microsoft.com/office/drawing/2014/main" id="{9B87A2B1-B015-AD4D-89E7-C5ED1FFCBD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C4DC833A-C4C2-1D4A-BA6E-F17EBFF460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6EBA2F7-D70B-7E45-B6F4-9DE81E08A1C6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>
            <a:extLst>
              <a:ext uri="{FF2B5EF4-FFF2-40B4-BE49-F238E27FC236}">
                <a16:creationId xmlns:a16="http://schemas.microsoft.com/office/drawing/2014/main" id="{429D2F97-8B96-204C-BA46-9F293262E6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>
            <a:extLst>
              <a:ext uri="{FF2B5EF4-FFF2-40B4-BE49-F238E27FC236}">
                <a16:creationId xmlns:a16="http://schemas.microsoft.com/office/drawing/2014/main" id="{E0D4E3E0-FCE4-B241-A097-39A93592C2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7" name="Slide Number Placeholder 3">
            <a:extLst>
              <a:ext uri="{FF2B5EF4-FFF2-40B4-BE49-F238E27FC236}">
                <a16:creationId xmlns:a16="http://schemas.microsoft.com/office/drawing/2014/main" id="{DDF1EC05-0C97-194D-8168-B937E4F1CA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F4B0281-7614-5248-9D99-1C09167C0369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>
            <a:extLst>
              <a:ext uri="{FF2B5EF4-FFF2-40B4-BE49-F238E27FC236}">
                <a16:creationId xmlns:a16="http://schemas.microsoft.com/office/drawing/2014/main" id="{CD1B02BE-8570-084D-9B74-C61B9C8E68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2" name="Notes Placeholder 2">
            <a:extLst>
              <a:ext uri="{FF2B5EF4-FFF2-40B4-BE49-F238E27FC236}">
                <a16:creationId xmlns:a16="http://schemas.microsoft.com/office/drawing/2014/main" id="{C996C14D-6351-1644-92BC-EF75AFC13D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3" name="Slide Number Placeholder 3">
            <a:extLst>
              <a:ext uri="{FF2B5EF4-FFF2-40B4-BE49-F238E27FC236}">
                <a16:creationId xmlns:a16="http://schemas.microsoft.com/office/drawing/2014/main" id="{15A76F34-58C4-C546-8FC5-56B7A61BF3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1A5B9FB-F1E6-2E4B-BF6F-6119DD99FAD7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>
            <a:extLst>
              <a:ext uri="{FF2B5EF4-FFF2-40B4-BE49-F238E27FC236}">
                <a16:creationId xmlns:a16="http://schemas.microsoft.com/office/drawing/2014/main" id="{80F0B49C-86AE-0249-9CC6-865258D414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2" name="Notes Placeholder 2">
            <a:extLst>
              <a:ext uri="{FF2B5EF4-FFF2-40B4-BE49-F238E27FC236}">
                <a16:creationId xmlns:a16="http://schemas.microsoft.com/office/drawing/2014/main" id="{417D7365-EC1F-BC4B-8E92-536726319A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03" name="Slide Number Placeholder 3">
            <a:extLst>
              <a:ext uri="{FF2B5EF4-FFF2-40B4-BE49-F238E27FC236}">
                <a16:creationId xmlns:a16="http://schemas.microsoft.com/office/drawing/2014/main" id="{20081AE6-CC16-CA40-B79B-9E7332B493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FD8C8E4-0CE7-9741-82FD-43F92A22DB95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>
            <a:extLst>
              <a:ext uri="{FF2B5EF4-FFF2-40B4-BE49-F238E27FC236}">
                <a16:creationId xmlns:a16="http://schemas.microsoft.com/office/drawing/2014/main" id="{F3987655-5225-6B43-B48A-C2DE77CEA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2" name="Notes Placeholder 2">
            <a:extLst>
              <a:ext uri="{FF2B5EF4-FFF2-40B4-BE49-F238E27FC236}">
                <a16:creationId xmlns:a16="http://schemas.microsoft.com/office/drawing/2014/main" id="{337C181D-C6B8-7644-A0FD-D1B2A1B68B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43" name="Slide Number Placeholder 3">
            <a:extLst>
              <a:ext uri="{FF2B5EF4-FFF2-40B4-BE49-F238E27FC236}">
                <a16:creationId xmlns:a16="http://schemas.microsoft.com/office/drawing/2014/main" id="{80FCC21F-8DA1-7F4D-8C4E-2D8A61B965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80BAE25-7928-9A44-9544-85898F371AD1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>
            <a:extLst>
              <a:ext uri="{FF2B5EF4-FFF2-40B4-BE49-F238E27FC236}">
                <a16:creationId xmlns:a16="http://schemas.microsoft.com/office/drawing/2014/main" id="{583FF99C-A4AF-6B48-9FAF-3EC79E9E4D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6" name="Notes Placeholder 2">
            <a:extLst>
              <a:ext uri="{FF2B5EF4-FFF2-40B4-BE49-F238E27FC236}">
                <a16:creationId xmlns:a16="http://schemas.microsoft.com/office/drawing/2014/main" id="{B5A3F891-E6BA-A54C-90B0-54058645EA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2707" name="Slide Number Placeholder 3">
            <a:extLst>
              <a:ext uri="{FF2B5EF4-FFF2-40B4-BE49-F238E27FC236}">
                <a16:creationId xmlns:a16="http://schemas.microsoft.com/office/drawing/2014/main" id="{4743B8AA-19B9-5A42-83B0-5C96A764F6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6A3E0D0-A52F-5D41-9EA6-F527EB8B8004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4050">
                <a:solidFill>
                  <a:srgbClr val="006B6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319ED-4616-7F4C-8E01-273BCCA0E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597C9-722D-5146-AC88-F60333A5369A}" type="datetime1">
              <a:rPr lang="en-US"/>
              <a:pPr>
                <a:defRPr/>
              </a:pPr>
              <a:t>6/25/2020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C1278-50DD-8840-8113-46BBB5E32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NASW - NASW FOUNDATION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0C926-1E90-AA44-B484-415C69699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25658-84E6-6340-A76F-139ECDDB1E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205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57F6A-CF2C-CD4B-A310-BC0E0554E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26886-755D-DA49-9FE0-A73213B0D895}" type="datetime1">
              <a:rPr lang="en-US"/>
              <a:pPr>
                <a:defRPr/>
              </a:pPr>
              <a:t>6/25/2020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379DA-2FE4-D744-BF19-C58B4FFB1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NASW - NASW FOUNDATION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A05E3-B89B-D048-9102-447D46056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19611-6C11-CE40-9F5D-2C6D36BA6F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894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A484DB-FF95-7540-A52D-39DD5618B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F455E-F922-8044-86B7-A40561E6D25F}" type="datetime1">
              <a:rPr lang="en-US"/>
              <a:pPr>
                <a:defRPr/>
              </a:pPr>
              <a:t>6/25/2020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A2699-ED66-5E46-AA81-5FB78EC1B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NASW - NASW FOUNDATION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832945-01F3-9F4B-BBC2-44F92A95F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1D7EE-FCB6-FC42-96A3-251364C043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472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076674-2E4D-8943-A9E9-EEA299A86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0FC2E-89E3-384E-B9DA-ACEB0FABA97D}" type="datetime1">
              <a:rPr lang="en-US"/>
              <a:pPr>
                <a:defRPr/>
              </a:pPr>
              <a:t>6/25/2020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5EC58-55E5-8B4F-BFED-956425314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NASW - NASW FOUNDATION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A1AFBD-BED9-E940-BC12-BAB9553FF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CF709-8EBF-8446-8D5F-D3B531864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475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51535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4FFBB-B319-884E-BA39-D36D2C0A6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5D175-3985-A741-A925-F9DEE77A99A9}" type="datetime1">
              <a:rPr lang="en-US"/>
              <a:pPr>
                <a:defRPr/>
              </a:pPr>
              <a:t>6/25/2020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12912C-2756-C44F-A140-C81003FCC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NASW - NASW FOUNDATION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7E64F-6AD5-7C48-8B18-1EFD7EC72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E5738-1149-7148-AE96-FBF2E75CAB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41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5A73564-E70D-AC43-A05E-DFDDE37CA324}"/>
              </a:ext>
            </a:extLst>
          </p:cNvPr>
          <p:cNvSpPr/>
          <p:nvPr userDrawn="1"/>
        </p:nvSpPr>
        <p:spPr>
          <a:xfrm>
            <a:off x="0" y="261938"/>
            <a:ext cx="9144000" cy="6596062"/>
          </a:xfrm>
          <a:prstGeom prst="rect">
            <a:avLst/>
          </a:prstGeom>
          <a:solidFill>
            <a:srgbClr val="F470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A4B42B4-37B7-7B4C-9B56-02485918C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6B6D"/>
                </a:solidFill>
              </a:defRPr>
            </a:lvl1pPr>
          </a:lstStyle>
          <a:p>
            <a:pPr>
              <a:defRPr/>
            </a:pPr>
            <a:fld id="{5A5FDC14-4BC6-A84C-9FAD-F073A245BABA}" type="datetime1">
              <a:rPr lang="en-US"/>
              <a:pPr>
                <a:defRPr/>
              </a:pPr>
              <a:t>6/25/2020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B022A4F-19FE-9642-9A30-E23C75F0B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37021"/>
                </a:solidFill>
              </a:defRPr>
            </a:lvl1pPr>
          </a:lstStyle>
          <a:p>
            <a:pPr>
              <a:defRPr/>
            </a:pPr>
            <a:r>
              <a:rPr lang="en-US"/>
              <a:t>NASW - NASW FOUNDATION 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D72A443-E434-1D4D-A9F5-356797850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6B6D"/>
                </a:solidFill>
              </a:defRPr>
            </a:lvl1pPr>
          </a:lstStyle>
          <a:p>
            <a:pPr>
              <a:defRPr/>
            </a:pPr>
            <a:fld id="{23183DE7-3031-3740-8892-689335AF4E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386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4F19A34-B3F8-D346-AC43-985E06DE1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D1C72-C0E1-7F4C-B2A1-A3F0577D384E}" type="datetime1">
              <a:rPr lang="en-US"/>
              <a:pPr>
                <a:defRPr/>
              </a:pPr>
              <a:t>6/25/2020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025AEE-E266-2548-B883-8C4DD9AC9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NASW - NASW FOUNDATION 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29E53C5-E0EE-CA4C-AC6B-EF5748CC5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C6348-9A42-8A41-B8A0-E84AC5EB1B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081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4D675AE-21C0-FD4A-BB30-55EF8836E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DDD6E-DE8C-8241-916C-A4830F2FB8FD}" type="datetime1">
              <a:rPr lang="en-US"/>
              <a:pPr>
                <a:defRPr/>
              </a:pPr>
              <a:t>6/25/2020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FD2F931-DA57-AD4E-B8C9-336FBF1F6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NASW - NASW FOUNDATION 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7C1EDB0-E75B-0D4A-9E03-092C9F97F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8E55-1223-094D-8CB8-F18041652C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477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860CFEA-7DB5-0346-8B54-7F3F00710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24920-A70A-2D43-9580-F560D56819BF}" type="datetime1">
              <a:rPr lang="en-US"/>
              <a:pPr>
                <a:defRPr/>
              </a:pPr>
              <a:t>6/25/2020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58F6B09-64E4-E84D-A64F-550E43A42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NASW - NASW FOUNDATION 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6C08CF-4624-D841-9981-B283E7B90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E01CA-5186-6B48-99BB-E9F90DE61B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6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720096D-B258-4D40-8EFF-2540D03D0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79502-BB7A-5048-9C60-DCC49E6FDBD1}" type="datetime1">
              <a:rPr lang="en-US"/>
              <a:pPr>
                <a:defRPr/>
              </a:pPr>
              <a:t>6/25/2020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65B5DB4-E775-524F-8CBA-3C74D49DF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NASW - NASW FOUNDATION 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E2D6190-9F22-394A-9373-299540FC9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B7F90-3CCF-9841-8F9A-15D80F7CFF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5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9EBF6E-402A-DC4C-97CA-D6C50764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07E06-C7B3-E14C-AF2E-9322765E0DF7}" type="datetime1">
              <a:rPr lang="en-US"/>
              <a:pPr>
                <a:defRPr/>
              </a:pPr>
              <a:t>6/25/2020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9C1391C-C179-F346-8A6C-A5535BB30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NASW - NASW FOUNDATION 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444FA6A-F1F9-C242-A7E0-18188F39A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AC1C7-04DB-DC43-84B6-E867AA9B3C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042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E75CC51-F5A3-694E-816E-B254EA4F7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33335-2EFB-4943-92B7-223CE8919691}" type="datetime1">
              <a:rPr lang="en-US"/>
              <a:pPr>
                <a:defRPr/>
              </a:pPr>
              <a:t>6/25/2020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6F9068E-01BB-914E-9957-AA51ED362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NASW - NASW FOUNDATION 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85ADDBB-B97E-5843-930B-7E7BBD242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6F6B3-7785-8849-8AD8-8E735B82DF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58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49F0A2D-CCEC-F040-BC03-B4836D6440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851535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F8F51AB-99DD-E546-8425-C5CAA0EEEC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81BFC-A3BC-5943-A9D9-019E3D958E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ln>
                  <a:noFill/>
                </a:ln>
                <a:solidFill>
                  <a:srgbClr val="006B6D"/>
                </a:solidFill>
                <a:latin typeface="+mn-lt"/>
              </a:defRPr>
            </a:lvl1pPr>
          </a:lstStyle>
          <a:p>
            <a:pPr>
              <a:defRPr/>
            </a:pPr>
            <a:fld id="{B6679B8B-73D3-D94F-8D24-223388A45339}" type="datetime1">
              <a:rPr lang="en-US"/>
              <a:pPr>
                <a:defRPr/>
              </a:pPr>
              <a:t>6/25/2020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22CF65-69DE-D848-9ED4-4EDB99FE3A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ln>
                  <a:noFill/>
                </a:ln>
                <a:solidFill>
                  <a:srgbClr val="F3702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NASW - NASW FOUNDATION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804E0C-32CF-8543-A216-F151DE82D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rgbClr val="006B6D"/>
                </a:solidFill>
                <a:latin typeface="+mn-lt"/>
              </a:defRPr>
            </a:lvl1pPr>
          </a:lstStyle>
          <a:p>
            <a:pPr>
              <a:defRPr/>
            </a:pPr>
            <a:fld id="{023555F6-E677-4F44-892F-D8247BDF06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7">
            <a:extLst>
              <a:ext uri="{FF2B5EF4-FFF2-40B4-BE49-F238E27FC236}">
                <a16:creationId xmlns:a16="http://schemas.microsoft.com/office/drawing/2014/main" id="{0D2C744B-0E2C-C540-B2D1-7CA972818A6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11"/>
          <a:stretch>
            <a:fillRect/>
          </a:stretch>
        </p:blipFill>
        <p:spPr bwMode="auto">
          <a:xfrm>
            <a:off x="0" y="12700"/>
            <a:ext cx="914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2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b="1" kern="1200">
          <a:solidFill>
            <a:srgbClr val="B04757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B04757"/>
          </a:solidFill>
          <a:latin typeface="Arial" panose="020B060402020202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B04757"/>
          </a:solidFill>
          <a:latin typeface="Arial" panose="020B060402020202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B04757"/>
          </a:solidFill>
          <a:latin typeface="Arial" panose="020B060402020202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B04757"/>
          </a:solidFill>
          <a:latin typeface="Arial" panose="020B060402020202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B04757"/>
          </a:solidFill>
          <a:latin typeface="Arial" panose="020B060402020202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B04757"/>
          </a:solidFill>
          <a:latin typeface="Arial" panose="020B060402020202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B04757"/>
          </a:solidFill>
          <a:latin typeface="Arial" panose="020B060402020202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B04757"/>
          </a:solidFill>
          <a:latin typeface="Arial" panose="020B060402020202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h.gov/youth-topics/positive-youth-developmen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QRDv3HtmUA?feature=oembed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bRXQaa-DMX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E6CAA76-97A8-6B48-AC98-69A400F70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70000"/>
            <a:ext cx="7886700" cy="38909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dirty="0">
                <a:solidFill>
                  <a:srgbClr val="14A79D"/>
                </a:solidFill>
              </a:rPr>
            </a:br>
            <a:br>
              <a:rPr lang="en-US" dirty="0">
                <a:solidFill>
                  <a:srgbClr val="14A79D"/>
                </a:solidFill>
              </a:rPr>
            </a:br>
            <a:br>
              <a:rPr lang="en-US" dirty="0">
                <a:solidFill>
                  <a:srgbClr val="14A79D"/>
                </a:solidFill>
              </a:rPr>
            </a:br>
            <a:br>
              <a:rPr lang="en-US" dirty="0">
                <a:solidFill>
                  <a:srgbClr val="14A79D"/>
                </a:solidFill>
              </a:rPr>
            </a:br>
            <a:br>
              <a:rPr lang="en-US" dirty="0">
                <a:solidFill>
                  <a:srgbClr val="14A79D"/>
                </a:solidFill>
              </a:rPr>
            </a:br>
            <a:br>
              <a:rPr lang="en-US" dirty="0">
                <a:solidFill>
                  <a:srgbClr val="14A79D"/>
                </a:solidFill>
              </a:rPr>
            </a:br>
            <a:br>
              <a:rPr lang="en-US" dirty="0">
                <a:solidFill>
                  <a:srgbClr val="14A79D"/>
                </a:solidFill>
              </a:rPr>
            </a:br>
            <a:br>
              <a:rPr lang="en-US" dirty="0">
                <a:solidFill>
                  <a:srgbClr val="14A79D"/>
                </a:solidFill>
              </a:rPr>
            </a:br>
            <a:r>
              <a:rPr lang="en-US" sz="4400" dirty="0"/>
              <a:t>Integrating Adolescent Brain Development into Child Welfare Practice with Older Youth</a:t>
            </a:r>
            <a:br>
              <a:rPr lang="en-US" sz="4400" dirty="0"/>
            </a:br>
            <a:br>
              <a:rPr lang="en-US" sz="4400" dirty="0"/>
            </a:br>
            <a:r>
              <a:rPr lang="en-US" sz="3300" b="0" dirty="0"/>
              <a:t>Day Two</a:t>
            </a:r>
            <a:br>
              <a:rPr lang="en-US" sz="3300" b="0" dirty="0"/>
            </a:br>
            <a:r>
              <a:rPr lang="en-US" sz="3300" b="0"/>
              <a:t>(Modules 8 to 13)</a:t>
            </a:r>
            <a:br>
              <a:rPr lang="en-US" dirty="0"/>
            </a:br>
            <a:endParaRPr lang="en-US" dirty="0">
              <a:solidFill>
                <a:srgbClr val="14A79D"/>
              </a:solidFill>
            </a:endParaRPr>
          </a:p>
        </p:txBody>
      </p:sp>
      <p:pic>
        <p:nvPicPr>
          <p:cNvPr id="16386" name="Picture 9">
            <a:extLst>
              <a:ext uri="{FF2B5EF4-FFF2-40B4-BE49-F238E27FC236}">
                <a16:creationId xmlns:a16="http://schemas.microsoft.com/office/drawing/2014/main" id="{BB3C00A3-5789-254E-80B8-B790E71A25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5013"/>
            <a:ext cx="9144000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Footer Placeholder 1">
            <a:extLst>
              <a:ext uri="{FF2B5EF4-FFF2-40B4-BE49-F238E27FC236}">
                <a16:creationId xmlns:a16="http://schemas.microsoft.com/office/drawing/2014/main" id="{BD174FF7-1955-F24F-87D5-CC491281A0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16388" name="Slide Number Placeholder 2">
            <a:extLst>
              <a:ext uri="{FF2B5EF4-FFF2-40B4-BE49-F238E27FC236}">
                <a16:creationId xmlns:a16="http://schemas.microsoft.com/office/drawing/2014/main" id="{C3F47EC3-5760-1244-A454-3EF2F98138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054FBEE-34BD-5348-9177-AAAA65C29067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8EE9AF8E-503F-8849-9274-16ED970AAD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515350" cy="1325563"/>
          </a:xfrm>
        </p:spPr>
        <p:txBody>
          <a:bodyPr/>
          <a:lstStyle/>
          <a:p>
            <a:pPr eaLnBrk="1" hangingPunct="1"/>
            <a:r>
              <a:rPr lang="en-US" altLang="en-US"/>
              <a:t>Brain Friendly Interventions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ACAB2-9385-0C40-843A-4D5017965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8438"/>
            <a:ext cx="7886700" cy="4732337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600" dirty="0"/>
              <a:t>Expressive Arts Activities: the highly developed ‘’emotional brain’’ is primed to creatively express itself, while the still-developing prefrontal cortex function of ‘’inhibition’’ is not censoring these creative ideas as much as it will in adulthood, so this is a critical period for creative and artistic activities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600" dirty="0"/>
              <a:t>Real Life Experiences: young people can reason like adults by age sixteen but only if there are no emotional or peer influences (a condition called ‘’cold cognition’’); real life learning provides an appropriate setting within which they can be challenged to make good decisions in the midst of social or emotional pressures (a condition termed ‘’hot cognition’’):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</p:txBody>
      </p:sp>
      <p:sp>
        <p:nvSpPr>
          <p:cNvPr id="27651" name="Footer Placeholder 4">
            <a:extLst>
              <a:ext uri="{FF2B5EF4-FFF2-40B4-BE49-F238E27FC236}">
                <a16:creationId xmlns:a16="http://schemas.microsoft.com/office/drawing/2014/main" id="{88840998-E6A7-064D-9345-82DE331C3D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27652" name="Slide Number Placeholder 5">
            <a:extLst>
              <a:ext uri="{FF2B5EF4-FFF2-40B4-BE49-F238E27FC236}">
                <a16:creationId xmlns:a16="http://schemas.microsoft.com/office/drawing/2014/main" id="{EF6F5708-7B87-954A-A7F4-32A7D0C368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853C728-5C98-0C4F-934E-1E68A777969C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17E07242-1B5E-4D49-B165-4FB478C5D1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515350" cy="1325563"/>
          </a:xfrm>
        </p:spPr>
        <p:txBody>
          <a:bodyPr/>
          <a:lstStyle/>
          <a:p>
            <a:pPr eaLnBrk="1" hangingPunct="1"/>
            <a:r>
              <a:rPr lang="en-US" altLang="en-US" sz="3600"/>
              <a:t>Reflections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0A832BAC-84C1-434E-AE91-977923090F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800"/>
              <a:t>What specific brain friendly interventions can I incorporate into my practice with young people?</a:t>
            </a:r>
          </a:p>
        </p:txBody>
      </p:sp>
      <p:sp>
        <p:nvSpPr>
          <p:cNvPr id="28675" name="Footer Placeholder 4">
            <a:extLst>
              <a:ext uri="{FF2B5EF4-FFF2-40B4-BE49-F238E27FC236}">
                <a16:creationId xmlns:a16="http://schemas.microsoft.com/office/drawing/2014/main" id="{D7A63571-B887-404D-B3A8-6886FE57C3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28676" name="Slide Number Placeholder 5">
            <a:extLst>
              <a:ext uri="{FF2B5EF4-FFF2-40B4-BE49-F238E27FC236}">
                <a16:creationId xmlns:a16="http://schemas.microsoft.com/office/drawing/2014/main" id="{0B5096A5-9154-654C-AC21-094539AD47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0BE3B98-DAAC-1F45-9C3E-EDA664F898AE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94559C29-D619-DB48-81BA-DEC8B7EC79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178050"/>
            <a:ext cx="7886700" cy="1901825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Module Ten: </a:t>
            </a:r>
            <a:br>
              <a:rPr lang="en-US" altLang="en-US" sz="4000" dirty="0"/>
            </a:br>
            <a:r>
              <a:rPr lang="en-US" altLang="en-US" sz="4000" dirty="0"/>
              <a:t>Promoting Brain Gains Through Positive Youth Development</a:t>
            </a:r>
          </a:p>
        </p:txBody>
      </p:sp>
      <p:sp>
        <p:nvSpPr>
          <p:cNvPr id="29698" name="Footer Placeholder 5">
            <a:extLst>
              <a:ext uri="{FF2B5EF4-FFF2-40B4-BE49-F238E27FC236}">
                <a16:creationId xmlns:a16="http://schemas.microsoft.com/office/drawing/2014/main" id="{FE4D4DC2-EB70-3A4F-B179-770601B109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29699" name="Slide Number Placeholder 4">
            <a:extLst>
              <a:ext uri="{FF2B5EF4-FFF2-40B4-BE49-F238E27FC236}">
                <a16:creationId xmlns:a16="http://schemas.microsoft.com/office/drawing/2014/main" id="{91409BB9-A2B7-6245-9EC5-1ABE9056F1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27C8218-F283-7346-97D4-867A0E1BF4CE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0F4A9438-5786-804B-A46B-641CBBCE9A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9938" y="2166938"/>
            <a:ext cx="7886700" cy="1725612"/>
          </a:xfrm>
        </p:spPr>
        <p:txBody>
          <a:bodyPr/>
          <a:lstStyle/>
          <a:p>
            <a:pPr algn="ctr" eaLnBrk="1" hangingPunct="1"/>
            <a:r>
              <a:rPr lang="en-US" altLang="en-US" sz="3600"/>
              <a:t>What does positive youth development mean?</a:t>
            </a:r>
          </a:p>
        </p:txBody>
      </p:sp>
      <p:sp>
        <p:nvSpPr>
          <p:cNvPr id="31746" name="Footer Placeholder 5">
            <a:extLst>
              <a:ext uri="{FF2B5EF4-FFF2-40B4-BE49-F238E27FC236}">
                <a16:creationId xmlns:a16="http://schemas.microsoft.com/office/drawing/2014/main" id="{7A01EAAC-23B2-1942-AACC-8471BB5BE4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31747" name="Slide Number Placeholder 3">
            <a:extLst>
              <a:ext uri="{FF2B5EF4-FFF2-40B4-BE49-F238E27FC236}">
                <a16:creationId xmlns:a16="http://schemas.microsoft.com/office/drawing/2014/main" id="{24A08FE9-B354-3144-A6A5-D0BD600323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C0E8B99-0E2A-3444-9703-01A59CF48470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144FD0A1-B3DD-6244-BC48-B9E899E6F6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515350" cy="1325563"/>
          </a:xfrm>
        </p:spPr>
        <p:txBody>
          <a:bodyPr/>
          <a:lstStyle/>
          <a:p>
            <a:pPr eaLnBrk="1" hangingPunct="1"/>
            <a:r>
              <a:rPr lang="en-US" altLang="en-US"/>
              <a:t>Positive Youth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A4A21-F1FE-EF40-A496-AC529FF7A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3675"/>
            <a:ext cx="7886700" cy="4722813"/>
          </a:xfrm>
        </p:spPr>
        <p:txBody>
          <a:bodyPr rtlCol="0"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400" i="1" dirty="0"/>
              <a:t>“Positive Youth Development or PYD is an intentional, prosocial approach that engages youth within their communities, schools, organizations, peer groups, and families in a manner that is productive and constructive; recognizes, utilizes, and enhances young people’s strengths; and promotes positive outcomes for young people by providing opportunities, fostering positive relationships, and furnishing the support needed to build on their leadership strengths.” </a:t>
            </a:r>
          </a:p>
          <a:p>
            <a:pPr algn="ctr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400" i="1" dirty="0"/>
              <a:t>Interagency Working Group on Youth Programs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i="1" dirty="0"/>
          </a:p>
          <a:p>
            <a:pPr algn="ctr" eaLnBrk="1" fontAlgn="auto" hangingPunct="1">
              <a:spcAft>
                <a:spcPts val="0"/>
              </a:spcAft>
              <a:buFontTx/>
              <a:buChar char="-"/>
              <a:defRPr/>
            </a:pPr>
            <a:endParaRPr lang="en-US" i="1" dirty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1200" dirty="0"/>
              <a:t>Source: </a:t>
            </a:r>
            <a:r>
              <a:rPr lang="en-US" sz="1200" i="1" u="sng" dirty="0">
                <a:hlinkClick r:id="rId2"/>
              </a:rPr>
              <a:t>https://youth.gov/youth-topics/positive-youth-development</a:t>
            </a:r>
            <a:endParaRPr lang="en-US" sz="1200" dirty="0"/>
          </a:p>
        </p:txBody>
      </p:sp>
      <p:sp>
        <p:nvSpPr>
          <p:cNvPr id="32771" name="Footer Placeholder 5">
            <a:extLst>
              <a:ext uri="{FF2B5EF4-FFF2-40B4-BE49-F238E27FC236}">
                <a16:creationId xmlns:a16="http://schemas.microsoft.com/office/drawing/2014/main" id="{39DE388A-C40D-7948-9DC6-E8CA3F9E60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096D6D6E-EE15-244F-AC6B-4473323022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804A11E-2744-4945-BD77-E7F2A0355457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126D9731-CEF9-6D4A-8602-4A514EC0B0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515350" cy="1325563"/>
          </a:xfrm>
        </p:spPr>
        <p:txBody>
          <a:bodyPr/>
          <a:lstStyle/>
          <a:p>
            <a:pPr eaLnBrk="1" hangingPunct="1"/>
            <a:r>
              <a:rPr lang="en-US" altLang="en-US" sz="3600"/>
              <a:t>Partner Activity</a:t>
            </a:r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BE8E8E2F-10B2-E944-A2B4-8103E28E90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800"/>
              <a:t>Create a headline out of the key words that sum up your positive youth development definition.</a:t>
            </a:r>
          </a:p>
        </p:txBody>
      </p:sp>
      <p:sp>
        <p:nvSpPr>
          <p:cNvPr id="33795" name="Footer Placeholder 4">
            <a:extLst>
              <a:ext uri="{FF2B5EF4-FFF2-40B4-BE49-F238E27FC236}">
                <a16:creationId xmlns:a16="http://schemas.microsoft.com/office/drawing/2014/main" id="{43824B62-976B-D14C-9DB3-1CAD6ECA00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33796" name="Slide Number Placeholder 5">
            <a:extLst>
              <a:ext uri="{FF2B5EF4-FFF2-40B4-BE49-F238E27FC236}">
                <a16:creationId xmlns:a16="http://schemas.microsoft.com/office/drawing/2014/main" id="{B36B42C3-27AB-DC43-B99E-D6BDF6AF24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373BF0C-66D9-2243-B1D7-D00C9843FB5A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3D16AB32-312A-3C48-980A-E76A63FDD3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565400"/>
            <a:ext cx="7886700" cy="1727200"/>
          </a:xfrm>
        </p:spPr>
        <p:txBody>
          <a:bodyPr/>
          <a:lstStyle/>
          <a:p>
            <a:pPr algn="ctr" eaLnBrk="1" hangingPunct="1"/>
            <a:r>
              <a:rPr lang="en-US" altLang="en-US" sz="3600"/>
              <a:t>Positive Youth Development = </a:t>
            </a:r>
            <a:br>
              <a:rPr lang="en-US" altLang="en-US" sz="3600"/>
            </a:br>
            <a:r>
              <a:rPr lang="en-US" altLang="en-US" sz="3600"/>
              <a:t>Positive Experiences + Positive Relationships + Positive Environments</a:t>
            </a:r>
          </a:p>
        </p:txBody>
      </p:sp>
      <p:sp>
        <p:nvSpPr>
          <p:cNvPr id="34818" name="Footer Placeholder 5">
            <a:extLst>
              <a:ext uri="{FF2B5EF4-FFF2-40B4-BE49-F238E27FC236}">
                <a16:creationId xmlns:a16="http://schemas.microsoft.com/office/drawing/2014/main" id="{547ADD22-95D7-2C42-916D-FFAA7F22DC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34819" name="Slide Number Placeholder 3">
            <a:extLst>
              <a:ext uri="{FF2B5EF4-FFF2-40B4-BE49-F238E27FC236}">
                <a16:creationId xmlns:a16="http://schemas.microsoft.com/office/drawing/2014/main" id="{68E77D1D-CCED-2441-9D4F-5F0C5DBDFD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114972B-0A02-A64C-B669-EEA20A1AEB76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2ADE9466-49DC-7F47-B04B-EAD63BAA14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515350" cy="1325563"/>
          </a:xfrm>
        </p:spPr>
        <p:txBody>
          <a:bodyPr/>
          <a:lstStyle/>
          <a:p>
            <a:pPr eaLnBrk="1" hangingPunct="1"/>
            <a:r>
              <a:rPr lang="en-US" altLang="en-US"/>
              <a:t>Positive youth development approaches involve three types of inputs</a:t>
            </a:r>
          </a:p>
        </p:txBody>
      </p:sp>
      <p:sp>
        <p:nvSpPr>
          <p:cNvPr id="35842" name="Footer Placeholder 4">
            <a:extLst>
              <a:ext uri="{FF2B5EF4-FFF2-40B4-BE49-F238E27FC236}">
                <a16:creationId xmlns:a16="http://schemas.microsoft.com/office/drawing/2014/main" id="{B4A3330D-050D-E445-B7F6-6D2FE6FA20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35843" name="Slide Number Placeholder 5">
            <a:extLst>
              <a:ext uri="{FF2B5EF4-FFF2-40B4-BE49-F238E27FC236}">
                <a16:creationId xmlns:a16="http://schemas.microsoft.com/office/drawing/2014/main" id="{B47DCDC3-EAA3-494C-A0A6-457B9DECB7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245ACAB-934B-0B45-950A-A4990F0CDFB0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en-US">
              <a:solidFill>
                <a:srgbClr val="006B6D"/>
              </a:solidFill>
            </a:endParaRPr>
          </a:p>
        </p:txBody>
      </p:sp>
      <p:pic>
        <p:nvPicPr>
          <p:cNvPr id="35844" name="Picture 2" descr="Image result for images of Y">
            <a:extLst>
              <a:ext uri="{FF2B5EF4-FFF2-40B4-BE49-F238E27FC236}">
                <a16:creationId xmlns:a16="http://schemas.microsoft.com/office/drawing/2014/main" id="{5E32C1BE-0AD7-B346-A48D-48A191E8B2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1757363"/>
            <a:ext cx="4398963" cy="439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TextBox 8">
            <a:extLst>
              <a:ext uri="{FF2B5EF4-FFF2-40B4-BE49-F238E27FC236}">
                <a16:creationId xmlns:a16="http://schemas.microsoft.com/office/drawing/2014/main" id="{37AAB4B2-AF3D-484E-BD58-78046801D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9663" y="2239963"/>
            <a:ext cx="24653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chemeClr val="bg1"/>
                </a:solidFill>
              </a:rPr>
              <a:t>SERVICES</a:t>
            </a:r>
          </a:p>
        </p:txBody>
      </p:sp>
      <p:sp>
        <p:nvSpPr>
          <p:cNvPr id="35846" name="TextBox 9">
            <a:extLst>
              <a:ext uri="{FF2B5EF4-FFF2-40B4-BE49-F238E27FC236}">
                <a16:creationId xmlns:a16="http://schemas.microsoft.com/office/drawing/2014/main" id="{4588B4DF-0701-4746-8991-AAC45D646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5075" y="4060825"/>
            <a:ext cx="1866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bg1"/>
                </a:solidFill>
              </a:rPr>
              <a:t>OPPORTUNITY</a:t>
            </a:r>
          </a:p>
        </p:txBody>
      </p:sp>
      <p:sp>
        <p:nvSpPr>
          <p:cNvPr id="35847" name="TextBox 10">
            <a:extLst>
              <a:ext uri="{FF2B5EF4-FFF2-40B4-BE49-F238E27FC236}">
                <a16:creationId xmlns:a16="http://schemas.microsoft.com/office/drawing/2014/main" id="{53AEBE7A-FBAB-9B49-811B-2104981A91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0688" y="4083050"/>
            <a:ext cx="1543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bg1"/>
                </a:solidFill>
              </a:rPr>
              <a:t>SUPPORTS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726DA617-FE58-3448-ABD6-6D6B21CE35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515350" cy="1325563"/>
          </a:xfrm>
        </p:spPr>
        <p:txBody>
          <a:bodyPr/>
          <a:lstStyle/>
          <a:p>
            <a:pPr eaLnBrk="1" hangingPunct="1"/>
            <a:r>
              <a:rPr lang="en-US" altLang="en-US"/>
              <a:t>Quality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08518-3DB3-0744-B7CC-B94C1C0FB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3675"/>
            <a:ext cx="7886700" cy="4722813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400" dirty="0"/>
              <a:t>Could include education, preparation for adulthood activities, after school activities, trauma-informed services exhibit: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400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Relevant instruction and information;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400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Challenging opportunities to express oneself, to take on new roles, and be part of a group; 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400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Supportive adults and peers who provide respect, high standards and expectations, guidance and affirmation to young people. 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400" dirty="0"/>
          </a:p>
        </p:txBody>
      </p:sp>
      <p:sp>
        <p:nvSpPr>
          <p:cNvPr id="36867" name="Footer Placeholder 5">
            <a:extLst>
              <a:ext uri="{FF2B5EF4-FFF2-40B4-BE49-F238E27FC236}">
                <a16:creationId xmlns:a16="http://schemas.microsoft.com/office/drawing/2014/main" id="{E5F14BEA-DDD9-E846-8AFC-7F96E60DFC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E64C3085-1D28-1049-8897-8FA84404CC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FD4BBDB-9A88-7C47-98E0-1926D538307F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7A47DECD-FCA5-3248-8F87-20E83B528D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515350" cy="1325563"/>
          </a:xfrm>
        </p:spPr>
        <p:txBody>
          <a:bodyPr/>
          <a:lstStyle/>
          <a:p>
            <a:pPr eaLnBrk="1" hangingPunct="1"/>
            <a:r>
              <a:rPr lang="en-US" altLang="en-US"/>
              <a:t>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1F133-91A1-014A-927F-600824BBE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3675"/>
            <a:ext cx="7886700" cy="472281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Include chances for young people to learn how to interact with the world around them; test out ideas and behaviors and experiment with different roles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Roles must be perceived as challenging and legitimate to young people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Tasks that are taken on and done by the young person not things that are done to them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Done BY young people and not FOR young people. 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400" dirty="0"/>
          </a:p>
        </p:txBody>
      </p:sp>
      <p:sp>
        <p:nvSpPr>
          <p:cNvPr id="37891" name="Footer Placeholder 5">
            <a:extLst>
              <a:ext uri="{FF2B5EF4-FFF2-40B4-BE49-F238E27FC236}">
                <a16:creationId xmlns:a16="http://schemas.microsoft.com/office/drawing/2014/main" id="{513215A5-0984-FC47-84D3-9C69A1433D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FD94C7C8-D97F-FA43-849C-06A1519211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8EB91D7-D38F-FB43-B591-823BDBD388AD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7B5282B1-9B19-9844-80BF-F5AF5EA440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581275"/>
            <a:ext cx="7886700" cy="847725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Module Eight: </a:t>
            </a:r>
            <a:br>
              <a:rPr lang="en-US" altLang="en-US" sz="4000" dirty="0"/>
            </a:br>
            <a:r>
              <a:rPr lang="en-US" altLang="en-US" sz="4000" dirty="0"/>
              <a:t>Key Learnings</a:t>
            </a:r>
          </a:p>
        </p:txBody>
      </p:sp>
      <p:sp>
        <p:nvSpPr>
          <p:cNvPr id="17410" name="Footer Placeholder 5">
            <a:extLst>
              <a:ext uri="{FF2B5EF4-FFF2-40B4-BE49-F238E27FC236}">
                <a16:creationId xmlns:a16="http://schemas.microsoft.com/office/drawing/2014/main" id="{3F812C07-6287-054C-A4B4-331988A8CE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17411" name="Slide Number Placeholder 4">
            <a:extLst>
              <a:ext uri="{FF2B5EF4-FFF2-40B4-BE49-F238E27FC236}">
                <a16:creationId xmlns:a16="http://schemas.microsoft.com/office/drawing/2014/main" id="{69022D7D-D658-794F-B511-FC79851839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4E14284-72AD-EE44-B46D-EB3A0BD7F4BB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6A24E097-B5AB-7540-8E17-E9A5182615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515350" cy="1325563"/>
          </a:xfrm>
        </p:spPr>
        <p:txBody>
          <a:bodyPr/>
          <a:lstStyle/>
          <a:p>
            <a:pPr eaLnBrk="1" hangingPunct="1"/>
            <a:r>
              <a:rPr lang="en-US" altLang="en-US" sz="3600"/>
              <a:t>Discussion Questions</a:t>
            </a:r>
          </a:p>
        </p:txBody>
      </p:sp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A83BC7C1-BF1D-3049-AD3F-6279F35B1B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400"/>
              <a:t>What types of opportunities do you provide to the youth with whom you work? 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How do opportunities promote brain gains?</a:t>
            </a:r>
          </a:p>
        </p:txBody>
      </p:sp>
      <p:sp>
        <p:nvSpPr>
          <p:cNvPr id="38915" name="Footer Placeholder 4">
            <a:extLst>
              <a:ext uri="{FF2B5EF4-FFF2-40B4-BE49-F238E27FC236}">
                <a16:creationId xmlns:a16="http://schemas.microsoft.com/office/drawing/2014/main" id="{AB1A51F9-776A-0A42-9419-263F102C71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38916" name="Slide Number Placeholder 5">
            <a:extLst>
              <a:ext uri="{FF2B5EF4-FFF2-40B4-BE49-F238E27FC236}">
                <a16:creationId xmlns:a16="http://schemas.microsoft.com/office/drawing/2014/main" id="{577D7785-0920-934B-A2A4-0D4B81C541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E808C78-9A9C-C741-87AB-3C975CCAA3B7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806EBBF5-543D-F349-98AD-A225F650CA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515350" cy="928688"/>
          </a:xfrm>
        </p:spPr>
        <p:txBody>
          <a:bodyPr/>
          <a:lstStyle/>
          <a:p>
            <a:pPr eaLnBrk="1" hangingPunct="1"/>
            <a:r>
              <a:rPr lang="en-US" altLang="en-US"/>
              <a:t>Supports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C7B1F-6615-614B-9C13-A0E482498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93813"/>
            <a:ext cx="7886700" cy="48926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Defined by interpersonal relationships that allow young person to take full advantage of existing services and opportunities.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Take on various forms but </a:t>
            </a:r>
            <a:r>
              <a:rPr lang="en-US" sz="2400" b="1" dirty="0"/>
              <a:t>must </a:t>
            </a:r>
            <a:r>
              <a:rPr lang="en-US" sz="2400" dirty="0"/>
              <a:t>be affirming and respectful, ongoing, and offered by a variety of people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Done WITH young people rather than TO them. 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Another way of building networks of support can often be referred to as building social capital. 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400" dirty="0"/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400" i="1" dirty="0"/>
              <a:t>How do supports promote brain gains?</a:t>
            </a:r>
          </a:p>
        </p:txBody>
      </p:sp>
      <p:sp>
        <p:nvSpPr>
          <p:cNvPr id="39939" name="Footer Placeholder 5">
            <a:extLst>
              <a:ext uri="{FF2B5EF4-FFF2-40B4-BE49-F238E27FC236}">
                <a16:creationId xmlns:a16="http://schemas.microsoft.com/office/drawing/2014/main" id="{C4C6B900-882D-FB46-8F56-1E78765CA8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9D3CBE28-5672-8B47-B94B-2C8C53A592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048EB4-24E6-BA4D-8B58-DAED83B8102D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1579C425-D6CE-4845-A148-075966702D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515350" cy="1325563"/>
          </a:xfrm>
        </p:spPr>
        <p:txBody>
          <a:bodyPr/>
          <a:lstStyle/>
          <a:p>
            <a:pPr eaLnBrk="1" hangingPunct="1"/>
            <a:r>
              <a:rPr lang="en-US" altLang="en-US"/>
              <a:t>Enhancing Your Role as a Functional Helper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36B111C4-F817-B14B-BFDB-01D5D94A74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630363"/>
            <a:ext cx="7886700" cy="4722812"/>
          </a:xfrm>
        </p:spPr>
        <p:txBody>
          <a:bodyPr/>
          <a:lstStyle/>
          <a:p>
            <a:pPr eaLnBrk="1" hangingPunct="1"/>
            <a:r>
              <a:rPr lang="en-US" altLang="en-US" sz="2400"/>
              <a:t>Resist doing things for people that they can do for themselves;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Provide clear and constructive feedback that notes positive behaviors as well as areas for improvement;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Engage young people as partners in formulating plans for improvement of their lives or behaviors</a:t>
            </a:r>
          </a:p>
        </p:txBody>
      </p:sp>
      <p:sp>
        <p:nvSpPr>
          <p:cNvPr id="40963" name="Footer Placeholder 5">
            <a:extLst>
              <a:ext uri="{FF2B5EF4-FFF2-40B4-BE49-F238E27FC236}">
                <a16:creationId xmlns:a16="http://schemas.microsoft.com/office/drawing/2014/main" id="{98424025-2104-EC43-A985-4B6DBE800B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785E8991-CFFA-4846-AC8D-18B42BE518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DF2F442-B925-4A4D-A579-F3728AA25B18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A8B0E609-E841-A244-A7A7-27913F51F8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515350" cy="1325563"/>
          </a:xfrm>
        </p:spPr>
        <p:txBody>
          <a:bodyPr/>
          <a:lstStyle/>
          <a:p>
            <a:pPr eaLnBrk="1" hangingPunct="1"/>
            <a:r>
              <a:rPr lang="en-US" altLang="en-US"/>
              <a:t>Optional Activity: The Social Web</a:t>
            </a:r>
          </a:p>
        </p:txBody>
      </p:sp>
      <p:pic>
        <p:nvPicPr>
          <p:cNvPr id="41986" name="Content Placeholder 7">
            <a:extLst>
              <a:ext uri="{FF2B5EF4-FFF2-40B4-BE49-F238E27FC236}">
                <a16:creationId xmlns:a16="http://schemas.microsoft.com/office/drawing/2014/main" id="{5D49F475-F92B-FD42-A777-B52126678C7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30288" y="1463675"/>
            <a:ext cx="7083425" cy="4722813"/>
          </a:xfrm>
        </p:spPr>
      </p:pic>
      <p:sp>
        <p:nvSpPr>
          <p:cNvPr id="41987" name="Footer Placeholder 5">
            <a:extLst>
              <a:ext uri="{FF2B5EF4-FFF2-40B4-BE49-F238E27FC236}">
                <a16:creationId xmlns:a16="http://schemas.microsoft.com/office/drawing/2014/main" id="{554471C5-914B-024B-A1E6-7E06BBA5DF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54A15915-56CE-8044-8F30-0ED83AE565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F378B8B-ED49-4A4A-9004-CBFA776DE574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C68E2F22-0EBD-B746-B7B2-F382927150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0213" y="2576513"/>
            <a:ext cx="8515350" cy="1325562"/>
          </a:xfrm>
        </p:spPr>
        <p:txBody>
          <a:bodyPr/>
          <a:lstStyle/>
          <a:p>
            <a:pPr algn="ctr" eaLnBrk="1" hangingPunct="1"/>
            <a:r>
              <a:rPr lang="en-US" altLang="en-US" sz="3600"/>
              <a:t>Social Capital</a:t>
            </a:r>
          </a:p>
        </p:txBody>
      </p:sp>
      <p:sp>
        <p:nvSpPr>
          <p:cNvPr id="43010" name="Footer Placeholder 4">
            <a:extLst>
              <a:ext uri="{FF2B5EF4-FFF2-40B4-BE49-F238E27FC236}">
                <a16:creationId xmlns:a16="http://schemas.microsoft.com/office/drawing/2014/main" id="{CF9CFECB-5CAE-FF45-AC67-F1CAFA45F9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43011" name="Slide Number Placeholder 5">
            <a:extLst>
              <a:ext uri="{FF2B5EF4-FFF2-40B4-BE49-F238E27FC236}">
                <a16:creationId xmlns:a16="http://schemas.microsoft.com/office/drawing/2014/main" id="{419715EE-5F8F-C14C-8C70-10C4289DC4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F8CCD80-B476-E946-9F1E-50251C7FE828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4EE2A63D-A5FA-D344-99D9-C39B55A3FC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515350" cy="1325563"/>
          </a:xfrm>
        </p:spPr>
        <p:txBody>
          <a:bodyPr/>
          <a:lstStyle/>
          <a:p>
            <a:pPr eaLnBrk="1" hangingPunct="1"/>
            <a:r>
              <a:rPr lang="en-US" altLang="en-US" sz="3600"/>
              <a:t>Discussion Question</a:t>
            </a:r>
          </a:p>
        </p:txBody>
      </p:sp>
      <p:sp>
        <p:nvSpPr>
          <p:cNvPr id="44034" name="Content Placeholder 2">
            <a:extLst>
              <a:ext uri="{FF2B5EF4-FFF2-40B4-BE49-F238E27FC236}">
                <a16:creationId xmlns:a16="http://schemas.microsoft.com/office/drawing/2014/main" id="{9A2AFD25-2023-124A-A408-B3679445BF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568450"/>
            <a:ext cx="7886700" cy="4722813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endParaRPr lang="en-US" altLang="en-US" sz="240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800"/>
              <a:t>What do we mean when we say, we need to build social capital?</a:t>
            </a:r>
          </a:p>
        </p:txBody>
      </p:sp>
      <p:sp>
        <p:nvSpPr>
          <p:cNvPr id="44035" name="Footer Placeholder 5">
            <a:extLst>
              <a:ext uri="{FF2B5EF4-FFF2-40B4-BE49-F238E27FC236}">
                <a16:creationId xmlns:a16="http://schemas.microsoft.com/office/drawing/2014/main" id="{C54C7B76-C79D-E948-92BE-1D7F7A4C53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64895324-5D58-D840-9E0C-90BDE8EA14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62A886A-487D-4043-9B50-00426F5D3893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4BA38E8C-934A-CD4D-AF66-E3F0387894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515350" cy="1325563"/>
          </a:xfrm>
        </p:spPr>
        <p:txBody>
          <a:bodyPr/>
          <a:lstStyle/>
          <a:p>
            <a:pPr eaLnBrk="1" hangingPunct="1"/>
            <a:r>
              <a:rPr lang="en-US" altLang="en-US"/>
              <a:t>Social Capital</a:t>
            </a:r>
          </a:p>
        </p:txBody>
      </p:sp>
      <p:sp>
        <p:nvSpPr>
          <p:cNvPr id="45058" name="Content Placeholder 2">
            <a:extLst>
              <a:ext uri="{FF2B5EF4-FFF2-40B4-BE49-F238E27FC236}">
                <a16:creationId xmlns:a16="http://schemas.microsoft.com/office/drawing/2014/main" id="{2D9765D6-F66E-FA45-9607-DC2B55C893C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463675"/>
            <a:ext cx="7886700" cy="4722813"/>
          </a:xfrm>
        </p:spPr>
        <p:txBody>
          <a:bodyPr/>
          <a:lstStyle/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Comprised of social networks and social relationships, a bonding between similar people and a bridging between diverse people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Described as the value that is created by investing in relationships with others through processes of trust and reciprocity</a:t>
            </a:r>
          </a:p>
        </p:txBody>
      </p:sp>
      <p:sp>
        <p:nvSpPr>
          <p:cNvPr id="45059" name="Footer Placeholder 5">
            <a:extLst>
              <a:ext uri="{FF2B5EF4-FFF2-40B4-BE49-F238E27FC236}">
                <a16:creationId xmlns:a16="http://schemas.microsoft.com/office/drawing/2014/main" id="{E9697D35-D0DF-2348-B92D-C6F2589FD2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D9719380-A017-834C-BDC7-ED8EB47AFF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50E7DBA-CC65-D94D-85F6-D8736653CCDA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0B5B672E-04F9-9E40-8AC4-1921559804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8150" y="298450"/>
            <a:ext cx="8515350" cy="890588"/>
          </a:xfrm>
        </p:spPr>
        <p:txBody>
          <a:bodyPr/>
          <a:lstStyle/>
          <a:p>
            <a:pPr eaLnBrk="1" hangingPunct="1"/>
            <a:r>
              <a:rPr lang="en-US" altLang="en-US"/>
              <a:t>Recognized Dimensions of Social Capital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98FDF-EEAC-E044-B716-1042B156E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22388"/>
            <a:ext cx="7886700" cy="5033962"/>
          </a:xfrm>
        </p:spPr>
        <p:txBody>
          <a:bodyPr rtlCol="0">
            <a:no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/>
              <a:t>The quantity of an individual’s social relationships, 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2400" dirty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/>
              <a:t>The quality of those relationships, and 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2400" dirty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/>
              <a:t>The value of the resources that partners in social relationships can potentially make available to one another. 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400" b="1" i="1" dirty="0"/>
              <a:t>Social capital is fundamentally about how people interact with each other. 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400" dirty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1200" dirty="0"/>
              <a:t>Source: Social Capital: Building Quality Networks for Young People in Foster Care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1600" dirty="0"/>
          </a:p>
        </p:txBody>
      </p:sp>
      <p:sp>
        <p:nvSpPr>
          <p:cNvPr id="46083" name="Footer Placeholder 5">
            <a:extLst>
              <a:ext uri="{FF2B5EF4-FFF2-40B4-BE49-F238E27FC236}">
                <a16:creationId xmlns:a16="http://schemas.microsoft.com/office/drawing/2014/main" id="{CDD58D54-792C-2A49-B00B-8FE61C87E0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FDFA1E1C-B21A-4349-83A3-EEBEDFB9D5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2A0BF37-0365-5C4F-B129-315D28B9FC12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DD950C4F-20A6-934D-BAC8-1429EF4B8B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4325" y="2586038"/>
            <a:ext cx="8515350" cy="1325562"/>
          </a:xfrm>
        </p:spPr>
        <p:txBody>
          <a:bodyPr/>
          <a:lstStyle/>
          <a:p>
            <a:pPr algn="ctr" eaLnBrk="1" hangingPunct="1"/>
            <a:r>
              <a:rPr lang="en-US" altLang="en-US" sz="3600" dirty="0"/>
              <a:t>Activity 1, 2, 4, All: </a:t>
            </a:r>
            <a:br>
              <a:rPr lang="en-US" altLang="en-US" sz="3600" dirty="0"/>
            </a:br>
            <a:r>
              <a:rPr lang="en-US" altLang="en-US" sz="3600" dirty="0"/>
              <a:t>Social Capital</a:t>
            </a:r>
          </a:p>
        </p:txBody>
      </p:sp>
      <p:sp>
        <p:nvSpPr>
          <p:cNvPr id="47106" name="Footer Placeholder 4">
            <a:extLst>
              <a:ext uri="{FF2B5EF4-FFF2-40B4-BE49-F238E27FC236}">
                <a16:creationId xmlns:a16="http://schemas.microsoft.com/office/drawing/2014/main" id="{C7FBBCFA-66AA-5F43-9472-B53715A3B8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47107" name="Slide Number Placeholder 5">
            <a:extLst>
              <a:ext uri="{FF2B5EF4-FFF2-40B4-BE49-F238E27FC236}">
                <a16:creationId xmlns:a16="http://schemas.microsoft.com/office/drawing/2014/main" id="{11B454A3-1725-864B-8B9E-DB321DDFCF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A27BDF9-D9CD-AB46-B1FA-577FCBC746AC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705086E3-0BC5-984F-B055-AC926FBCFF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415925"/>
            <a:ext cx="8515350" cy="828675"/>
          </a:xfrm>
        </p:spPr>
        <p:txBody>
          <a:bodyPr/>
          <a:lstStyle/>
          <a:p>
            <a:pPr eaLnBrk="1" hangingPunct="1"/>
            <a:r>
              <a:rPr lang="en-US" altLang="en-US"/>
              <a:t>Positive Youth Development &amp; Trauma</a:t>
            </a:r>
          </a:p>
        </p:txBody>
      </p:sp>
      <p:sp>
        <p:nvSpPr>
          <p:cNvPr id="48130" name="Content Placeholder 2">
            <a:extLst>
              <a:ext uri="{FF2B5EF4-FFF2-40B4-BE49-F238E27FC236}">
                <a16:creationId xmlns:a16="http://schemas.microsoft.com/office/drawing/2014/main" id="{4FDE6669-FB38-B44B-86EC-1B18B15E78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638300"/>
            <a:ext cx="8353425" cy="4289425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en-US" sz="2200"/>
              <a:t>Services, opportunities, and supports are essential in counteracting effects of trauma to promote healthy brain and social development in adolescence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en-US" sz="2200"/>
              <a:t>Critical need for effective trauma-informed and trauma-specific practices in addressing identity and grief-related issues that older youth and young adults in foster care are likely to experience 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en-US" sz="2200"/>
              <a:t>Concepts of resiliency and neuroplasticity provide a foundation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en-US" sz="2200"/>
              <a:t>Neurological imperative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en-US" sz="2200"/>
              <a:t>“Use it and improve it”</a:t>
            </a:r>
          </a:p>
          <a:p>
            <a:pPr eaLnBrk="1" hangingPunct="1"/>
            <a:endParaRPr lang="en-US" altLang="en-US" sz="2200"/>
          </a:p>
        </p:txBody>
      </p:sp>
      <p:sp>
        <p:nvSpPr>
          <p:cNvPr id="48131" name="Footer Placeholder 5">
            <a:extLst>
              <a:ext uri="{FF2B5EF4-FFF2-40B4-BE49-F238E27FC236}">
                <a16:creationId xmlns:a16="http://schemas.microsoft.com/office/drawing/2014/main" id="{2AA6C8BF-7732-184C-A8E4-982563A8C1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7136FBCE-18F3-B34A-BE97-44342E7B9C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DABC6F9-A853-3445-AEFD-BA968A3545E8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6">
            <a:extLst>
              <a:ext uri="{FF2B5EF4-FFF2-40B4-BE49-F238E27FC236}">
                <a16:creationId xmlns:a16="http://schemas.microsoft.com/office/drawing/2014/main" id="{B5841E93-FB42-354E-A3AA-15AA6424DF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515350" cy="1325563"/>
          </a:xfrm>
        </p:spPr>
        <p:txBody>
          <a:bodyPr/>
          <a:lstStyle/>
          <a:p>
            <a:pPr eaLnBrk="1" hangingPunct="1"/>
            <a:r>
              <a:rPr lang="en-US" altLang="en-US" u="sng"/>
              <a:t>Key Learnings</a:t>
            </a:r>
            <a:endParaRPr lang="en-US" altLang="en-US"/>
          </a:p>
        </p:txBody>
      </p:sp>
      <p:pic>
        <p:nvPicPr>
          <p:cNvPr id="10" name="Online Media 9" title="Relaxing Music and Underwater Scenes ￰ﾟﾔﾴ 24/7 Calming Music">
            <a:hlinkClick r:id="" action="ppaction://media"/>
            <a:extLst>
              <a:ext uri="{FF2B5EF4-FFF2-40B4-BE49-F238E27FC236}">
                <a16:creationId xmlns:a16="http://schemas.microsoft.com/office/drawing/2014/main" id="{62823362-0E75-984B-B1EC-AE3ADAD6F404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04850" y="1825625"/>
            <a:ext cx="7735888" cy="4351338"/>
          </a:xfrm>
          <a:ln w="127000" cap="sq">
            <a:solidFill>
              <a:srgbClr val="F37021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9459" name="Footer Placeholder 2">
            <a:extLst>
              <a:ext uri="{FF2B5EF4-FFF2-40B4-BE49-F238E27FC236}">
                <a16:creationId xmlns:a16="http://schemas.microsoft.com/office/drawing/2014/main" id="{13C171DE-A5B4-0543-8EBE-8AB88CE9FA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FE09F105-AEBC-D043-A53C-3DCE52BDB2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2D5517-DED0-6146-A374-13A73F9E0E07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0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6B6FC922-74F1-9341-8689-DA7251B2E2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515350" cy="1325563"/>
          </a:xfrm>
        </p:spPr>
        <p:txBody>
          <a:bodyPr/>
          <a:lstStyle/>
          <a:p>
            <a:pPr eaLnBrk="1" hangingPunct="1"/>
            <a:r>
              <a:rPr lang="en-US" altLang="en-US" sz="3600"/>
              <a:t>Reflections</a:t>
            </a:r>
          </a:p>
        </p:txBody>
      </p:sp>
      <p:sp>
        <p:nvSpPr>
          <p:cNvPr id="49154" name="Content Placeholder 2">
            <a:extLst>
              <a:ext uri="{FF2B5EF4-FFF2-40B4-BE49-F238E27FC236}">
                <a16:creationId xmlns:a16="http://schemas.microsoft.com/office/drawing/2014/main" id="{EBAA3CF6-D334-CE40-8633-5C64555857A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800"/>
              <a:t>How can incorporate positive youth development philosophy into my practice with young people?</a:t>
            </a:r>
          </a:p>
        </p:txBody>
      </p:sp>
      <p:sp>
        <p:nvSpPr>
          <p:cNvPr id="49155" name="Footer Placeholder 4">
            <a:extLst>
              <a:ext uri="{FF2B5EF4-FFF2-40B4-BE49-F238E27FC236}">
                <a16:creationId xmlns:a16="http://schemas.microsoft.com/office/drawing/2014/main" id="{DB58854D-EEF3-E249-9371-05C4C5571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49156" name="Slide Number Placeholder 5">
            <a:extLst>
              <a:ext uri="{FF2B5EF4-FFF2-40B4-BE49-F238E27FC236}">
                <a16:creationId xmlns:a16="http://schemas.microsoft.com/office/drawing/2014/main" id="{E0A7518D-2C22-B24B-BC80-9DA3824DB9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686D82E-E75E-A247-A4C5-43B36BF64D28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>
            <a:extLst>
              <a:ext uri="{FF2B5EF4-FFF2-40B4-BE49-F238E27FC236}">
                <a16:creationId xmlns:a16="http://schemas.microsoft.com/office/drawing/2014/main" id="{3D27C6C0-6ADA-6F4A-AAF4-8528BA18A7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366963"/>
            <a:ext cx="7886700" cy="1724025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Module Eleven: </a:t>
            </a:r>
            <a:br>
              <a:rPr lang="en-US" altLang="en-US" sz="4000" dirty="0"/>
            </a:br>
            <a:r>
              <a:rPr lang="en-US" altLang="en-US" sz="4000" dirty="0"/>
              <a:t>Examining Our Attitudes When Working With Young People</a:t>
            </a:r>
          </a:p>
        </p:txBody>
      </p:sp>
      <p:sp>
        <p:nvSpPr>
          <p:cNvPr id="50178" name="Footer Placeholder 5">
            <a:extLst>
              <a:ext uri="{FF2B5EF4-FFF2-40B4-BE49-F238E27FC236}">
                <a16:creationId xmlns:a16="http://schemas.microsoft.com/office/drawing/2014/main" id="{FC9902ED-50D5-3B44-9CC1-DC21B6CC1D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50179" name="Slide Number Placeholder 4">
            <a:extLst>
              <a:ext uri="{FF2B5EF4-FFF2-40B4-BE49-F238E27FC236}">
                <a16:creationId xmlns:a16="http://schemas.microsoft.com/office/drawing/2014/main" id="{EE3C4F6E-E97A-BD46-BD31-6B3C755F2A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9767BD6-60DF-3841-96F5-3DFFD5B9DA35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Footer Placeholder 5">
            <a:extLst>
              <a:ext uri="{FF2B5EF4-FFF2-40B4-BE49-F238E27FC236}">
                <a16:creationId xmlns:a16="http://schemas.microsoft.com/office/drawing/2014/main" id="{311AB393-E812-5141-9524-437A11B01A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52226" name="Slide Number Placeholder 3">
            <a:extLst>
              <a:ext uri="{FF2B5EF4-FFF2-40B4-BE49-F238E27FC236}">
                <a16:creationId xmlns:a16="http://schemas.microsoft.com/office/drawing/2014/main" id="{076FC608-FD71-824D-BDD5-EE3768DAC1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3D96958-D1AC-F14C-9F1F-509461452C1A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 altLang="en-US">
              <a:solidFill>
                <a:srgbClr val="006B6D"/>
              </a:solidFill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166ECFA0-A7E6-EB48-8068-3CC8BD93D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565400"/>
            <a:ext cx="7886700" cy="1727200"/>
          </a:xfrm>
          <a:prstGeom prst="leftRightArrow">
            <a:avLst>
              <a:gd name="adj1" fmla="val 50000"/>
              <a:gd name="adj2" fmla="val 50023"/>
            </a:avLst>
          </a:prstGeom>
          <a:solidFill>
            <a:schemeClr val="bg1">
              <a:lumMod val="100000"/>
              <a:lumOff val="0"/>
            </a:schemeClr>
          </a:solidFill>
          <a:ln w="12700">
            <a:solidFill>
              <a:schemeClr val="accent1">
                <a:lumMod val="50000"/>
                <a:lumOff val="0"/>
              </a:schemeClr>
            </a:solidFill>
            <a:miter lim="800000"/>
            <a:headEnd/>
            <a:tailEnd/>
          </a:ln>
        </p:spPr>
        <p:txBody>
          <a:bodyPr rot="0" rtlCol="0" upright="1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/>
              <a:t>Spectrum of Attitudes</a:t>
            </a:r>
          </a:p>
        </p:txBody>
      </p:sp>
      <p:sp>
        <p:nvSpPr>
          <p:cNvPr id="52228" name="TextBox 2">
            <a:extLst>
              <a:ext uri="{FF2B5EF4-FFF2-40B4-BE49-F238E27FC236}">
                <a16:creationId xmlns:a16="http://schemas.microsoft.com/office/drawing/2014/main" id="{75A708CA-A766-544D-8ECC-FBDC292379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1582738"/>
            <a:ext cx="1498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Object</a:t>
            </a:r>
          </a:p>
        </p:txBody>
      </p:sp>
      <p:sp>
        <p:nvSpPr>
          <p:cNvPr id="52229" name="TextBox 7">
            <a:extLst>
              <a:ext uri="{FF2B5EF4-FFF2-40B4-BE49-F238E27FC236}">
                <a16:creationId xmlns:a16="http://schemas.microsoft.com/office/drawing/2014/main" id="{45DDE280-5303-B24A-AEA2-BC9B5F442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2963" y="1582738"/>
            <a:ext cx="1714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Recipient</a:t>
            </a:r>
          </a:p>
        </p:txBody>
      </p:sp>
      <p:sp>
        <p:nvSpPr>
          <p:cNvPr id="52230" name="TextBox 8">
            <a:extLst>
              <a:ext uri="{FF2B5EF4-FFF2-40B4-BE49-F238E27FC236}">
                <a16:creationId xmlns:a16="http://schemas.microsoft.com/office/drawing/2014/main" id="{F16AAC55-AB89-EA44-A2F0-A2181923D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6938" y="1600200"/>
            <a:ext cx="2736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Resource/Partner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>
            <a:extLst>
              <a:ext uri="{FF2B5EF4-FFF2-40B4-BE49-F238E27FC236}">
                <a16:creationId xmlns:a16="http://schemas.microsoft.com/office/drawing/2014/main" id="{7C61F7C8-8F36-8446-92E9-1EC39C6338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9425" y="274638"/>
            <a:ext cx="8515350" cy="1019175"/>
          </a:xfrm>
        </p:spPr>
        <p:txBody>
          <a:bodyPr/>
          <a:lstStyle/>
          <a:p>
            <a:pPr eaLnBrk="1" hangingPunct="1"/>
            <a:r>
              <a:rPr lang="en-US" altLang="en-US" sz="3600"/>
              <a:t>Being Viewed as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06128-AA8D-3C45-B055-675D392C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038" y="1189038"/>
            <a:ext cx="7886700" cy="4929187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When young people are viewed as objects, the worker has little value for young person and has ultimate control over the case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Less extreme view is that worker knows best, and families are the objects of our good intentions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Little room for input or for inclusion of their ideas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Worker-driven view and values compliance and policy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For young people it creates the sense that things are being done “to” them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800" dirty="0"/>
          </a:p>
        </p:txBody>
      </p:sp>
      <p:sp>
        <p:nvSpPr>
          <p:cNvPr id="53251" name="Footer Placeholder 5">
            <a:extLst>
              <a:ext uri="{FF2B5EF4-FFF2-40B4-BE49-F238E27FC236}">
                <a16:creationId xmlns:a16="http://schemas.microsoft.com/office/drawing/2014/main" id="{22A25104-BA16-CE4A-AFD3-A24BE3787A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53252" name="Slide Number Placeholder 3">
            <a:extLst>
              <a:ext uri="{FF2B5EF4-FFF2-40B4-BE49-F238E27FC236}">
                <a16:creationId xmlns:a16="http://schemas.microsoft.com/office/drawing/2014/main" id="{D80288F5-0E98-A742-9742-4C92C16244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A3DDE1E-9211-204B-AF83-15DC6AD42146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>
            <a:extLst>
              <a:ext uri="{FF2B5EF4-FFF2-40B4-BE49-F238E27FC236}">
                <a16:creationId xmlns:a16="http://schemas.microsoft.com/office/drawing/2014/main" id="{049BA013-F598-2A4B-B034-E2B860CB77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1882" y="365125"/>
            <a:ext cx="8894618" cy="1325563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Being Viewed as Recipients</a:t>
            </a:r>
          </a:p>
        </p:txBody>
      </p:sp>
      <p:sp>
        <p:nvSpPr>
          <p:cNvPr id="54274" name="Content Placeholder 2">
            <a:extLst>
              <a:ext uri="{FF2B5EF4-FFF2-40B4-BE49-F238E27FC236}">
                <a16:creationId xmlns:a16="http://schemas.microsoft.com/office/drawing/2014/main" id="{1921BA43-850C-994B-A116-89F978EA91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1463675"/>
            <a:ext cx="8296275" cy="4892675"/>
          </a:xfrm>
        </p:spPr>
        <p:txBody>
          <a:bodyPr/>
          <a:lstStyle/>
          <a:p>
            <a:pPr eaLnBrk="1" hangingPunct="1"/>
            <a:r>
              <a:rPr lang="en-US" altLang="en-US" sz="2400"/>
              <a:t>Puts emphasis on young people benefiting from services offered</a:t>
            </a:r>
          </a:p>
          <a:p>
            <a:pPr eaLnBrk="1" hangingPunct="1"/>
            <a:r>
              <a:rPr lang="en-US" altLang="en-US" sz="2400"/>
              <a:t>Workers include young people in participation in planning process, but with focal point on how young person will benefit from the service</a:t>
            </a:r>
          </a:p>
          <a:p>
            <a:pPr eaLnBrk="1" hangingPunct="1"/>
            <a:r>
              <a:rPr lang="en-US" altLang="en-US" sz="2400"/>
              <a:t>No focus on what the young person has to offer, and worker is in control of the conditions for participation</a:t>
            </a:r>
          </a:p>
          <a:p>
            <a:pPr eaLnBrk="1" hangingPunct="1"/>
            <a:r>
              <a:rPr lang="en-US" altLang="en-US" sz="2400"/>
              <a:t>Some opportunity for building a sense of ownership in the decision-making process</a:t>
            </a:r>
          </a:p>
          <a:p>
            <a:pPr eaLnBrk="1" hangingPunct="1"/>
            <a:r>
              <a:rPr lang="en-US" altLang="en-US" sz="2400"/>
              <a:t>Creates feeling that things are being done “for” the young person by the worker who knows best</a:t>
            </a:r>
          </a:p>
          <a:p>
            <a:pPr eaLnBrk="1" hangingPunct="1"/>
            <a:endParaRPr lang="en-US" altLang="en-US" sz="2400"/>
          </a:p>
        </p:txBody>
      </p:sp>
      <p:sp>
        <p:nvSpPr>
          <p:cNvPr id="54275" name="Footer Placeholder 5">
            <a:extLst>
              <a:ext uri="{FF2B5EF4-FFF2-40B4-BE49-F238E27FC236}">
                <a16:creationId xmlns:a16="http://schemas.microsoft.com/office/drawing/2014/main" id="{8E80C68F-B3CC-9C42-AF8C-08A3B1F786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54276" name="Slide Number Placeholder 3">
            <a:extLst>
              <a:ext uri="{FF2B5EF4-FFF2-40B4-BE49-F238E27FC236}">
                <a16:creationId xmlns:a16="http://schemas.microsoft.com/office/drawing/2014/main" id="{55B942CE-D429-DF44-B115-DCE53ABBC3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2EECF1B-01FF-A644-B0E0-3A5D70649690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7A3B1879-F972-394D-99EA-34F1D8C193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1488" y="382093"/>
            <a:ext cx="8515350" cy="958850"/>
          </a:xfrm>
        </p:spPr>
        <p:txBody>
          <a:bodyPr/>
          <a:lstStyle/>
          <a:p>
            <a:pPr eaLnBrk="1" hangingPunct="1"/>
            <a:r>
              <a:rPr lang="en-US" altLang="en-US" dirty="0"/>
              <a:t>Being Viewed as Resources/Partners</a:t>
            </a:r>
          </a:p>
        </p:txBody>
      </p:sp>
      <p:sp>
        <p:nvSpPr>
          <p:cNvPr id="55298" name="Content Placeholder 2">
            <a:extLst>
              <a:ext uri="{FF2B5EF4-FFF2-40B4-BE49-F238E27FC236}">
                <a16:creationId xmlns:a16="http://schemas.microsoft.com/office/drawing/2014/main" id="{01322C8B-8E08-E54A-B9CA-E42261CF64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256805"/>
            <a:ext cx="7886700" cy="52085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Based on a respect for the contributions young people can make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Decision-making and leadership roles are shared between youth, adult, and workers; created when workers, along with young people, learn the attitudes and skills needed for shared leadership and decision-making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Creates the feeling of doing “with” for both worker and young person</a:t>
            </a:r>
          </a:p>
          <a:p>
            <a:pPr eaLnBrk="1" hangingPunct="1"/>
            <a:endParaRPr lang="en-US" altLang="en-US" sz="2400" dirty="0"/>
          </a:p>
        </p:txBody>
      </p:sp>
      <p:sp>
        <p:nvSpPr>
          <p:cNvPr id="55299" name="Footer Placeholder 5">
            <a:extLst>
              <a:ext uri="{FF2B5EF4-FFF2-40B4-BE49-F238E27FC236}">
                <a16:creationId xmlns:a16="http://schemas.microsoft.com/office/drawing/2014/main" id="{F8C9EA27-5330-6541-8A69-3996089B80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55300" name="Slide Number Placeholder 3">
            <a:extLst>
              <a:ext uri="{FF2B5EF4-FFF2-40B4-BE49-F238E27FC236}">
                <a16:creationId xmlns:a16="http://schemas.microsoft.com/office/drawing/2014/main" id="{2575D636-F47C-6646-A533-6EA2B4D1A1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52CA75C-62BC-F44B-B415-2764C1FE2D7F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1535D45D-151F-B34F-968D-A20B5C862A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4325" y="546121"/>
            <a:ext cx="8515350" cy="1096962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Attitudes Towards Youth in Child Welfare System</a:t>
            </a:r>
          </a:p>
        </p:txBody>
      </p:sp>
      <p:sp>
        <p:nvSpPr>
          <p:cNvPr id="56322" name="Content Placeholder 2">
            <a:extLst>
              <a:ext uri="{FF2B5EF4-FFF2-40B4-BE49-F238E27FC236}">
                <a16:creationId xmlns:a16="http://schemas.microsoft.com/office/drawing/2014/main" id="{0A81B7E0-4CBB-284C-B3B8-D55B33E5AC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9425" y="1728415"/>
            <a:ext cx="7886700" cy="4530725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What are the prevalent attitudes and approaches youth encounter as they negotiate the various services, supports, and opportunities? 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 Which of the three approaches contributes to building a positive relationship?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When is the “Object” approach most appropriate? Recipient? Resource?</a:t>
            </a:r>
          </a:p>
        </p:txBody>
      </p:sp>
      <p:sp>
        <p:nvSpPr>
          <p:cNvPr id="56323" name="Footer Placeholder 5">
            <a:extLst>
              <a:ext uri="{FF2B5EF4-FFF2-40B4-BE49-F238E27FC236}">
                <a16:creationId xmlns:a16="http://schemas.microsoft.com/office/drawing/2014/main" id="{22E3B114-793A-3B48-99C9-03A585259D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1E17695B-03CD-6744-8089-F6BD8201B1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38F4AD-4D1F-4E41-8B71-71CA98A73D2A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>
            <a:extLst>
              <a:ext uri="{FF2B5EF4-FFF2-40B4-BE49-F238E27FC236}">
                <a16:creationId xmlns:a16="http://schemas.microsoft.com/office/drawing/2014/main" id="{50DF3364-5A0E-CF4A-A830-B95A7FDB6F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650" y="555130"/>
            <a:ext cx="8515350" cy="80645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Activity: Role Play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C3CE2-E9FF-8B46-BA84-FC4B9F248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975" y="1415863"/>
            <a:ext cx="7886700" cy="4614862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/>
              <a:t>Youth role: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How did the conversation change as the worker used different approaches? 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What feelings did you have when you were approached as an “object”? “recipient”? “resource”/ “partner”?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How did it change your level of motivation or desire to participate in planning or in services?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400" dirty="0"/>
          </a:p>
        </p:txBody>
      </p:sp>
      <p:sp>
        <p:nvSpPr>
          <p:cNvPr id="57347" name="Footer Placeholder 5">
            <a:extLst>
              <a:ext uri="{FF2B5EF4-FFF2-40B4-BE49-F238E27FC236}">
                <a16:creationId xmlns:a16="http://schemas.microsoft.com/office/drawing/2014/main" id="{17CDE516-2412-3945-9263-021EF359F0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57348" name="Slide Number Placeholder 3">
            <a:extLst>
              <a:ext uri="{FF2B5EF4-FFF2-40B4-BE49-F238E27FC236}">
                <a16:creationId xmlns:a16="http://schemas.microsoft.com/office/drawing/2014/main" id="{EACA051E-4542-CE48-9FD3-BC1C594764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D5E5C12-81D1-6F47-9041-D5DE05A9F2F7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C2341-E5A3-A943-8440-8559FC770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863" y="1579563"/>
            <a:ext cx="8296275" cy="4713287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/>
              <a:t>Worker role: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In what ways did your intentions change as you altered your approach? 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What skills did you employ when you made the shift to partnering with youth?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What kinds of questions did you ask when engaging from the resource/partner attitude?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Which approach did you find easiest? Most challenging?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Did you find yourself reverting back to relating to the youth as an object or a recipient when you were trying to relate to them as a resource/partner?</a:t>
            </a:r>
          </a:p>
        </p:txBody>
      </p:sp>
      <p:sp>
        <p:nvSpPr>
          <p:cNvPr id="58371" name="Footer Placeholder 5">
            <a:extLst>
              <a:ext uri="{FF2B5EF4-FFF2-40B4-BE49-F238E27FC236}">
                <a16:creationId xmlns:a16="http://schemas.microsoft.com/office/drawing/2014/main" id="{E97513FA-AD6E-FE4C-A5D4-8AC5C83C13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58372" name="Slide Number Placeholder 3">
            <a:extLst>
              <a:ext uri="{FF2B5EF4-FFF2-40B4-BE49-F238E27FC236}">
                <a16:creationId xmlns:a16="http://schemas.microsoft.com/office/drawing/2014/main" id="{CBB17424-D74B-9942-B3D6-3FB6DC3FDD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0ABD2A-0EC1-C746-99BA-1D54978BA3E5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n-US" altLang="en-US">
              <a:solidFill>
                <a:srgbClr val="006B6D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55D9E10-3775-FE4D-AF9F-ED6E453ED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650" y="555130"/>
            <a:ext cx="85153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B04757"/>
                </a:solidFill>
                <a:latin typeface="+mj-lt"/>
                <a:ea typeface="+mj-ea"/>
                <a:cs typeface="+mj-cs"/>
              </a:defRPr>
            </a:lvl1pPr>
            <a:lvl2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B04757"/>
                </a:solidFill>
                <a:latin typeface="Arial" panose="020B0604020202020204" pitchFamily="34" charset="0"/>
              </a:defRPr>
            </a:lvl2pPr>
            <a:lvl3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B04757"/>
                </a:solidFill>
                <a:latin typeface="Arial" panose="020B0604020202020204" pitchFamily="34" charset="0"/>
              </a:defRPr>
            </a:lvl3pPr>
            <a:lvl4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B04757"/>
                </a:solidFill>
                <a:latin typeface="Arial" panose="020B0604020202020204" pitchFamily="34" charset="0"/>
              </a:defRPr>
            </a:lvl4pPr>
            <a:lvl5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B04757"/>
                </a:solidFill>
                <a:latin typeface="Arial" panose="020B0604020202020204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B04757"/>
                </a:solidFill>
                <a:latin typeface="Arial" panose="020B060402020202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B04757"/>
                </a:solidFill>
                <a:latin typeface="Arial" panose="020B060402020202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B04757"/>
                </a:solidFill>
                <a:latin typeface="Arial" panose="020B060402020202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B04757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dirty="0"/>
              <a:t>Activity: Role Play (cont.)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>
            <a:extLst>
              <a:ext uri="{FF2B5EF4-FFF2-40B4-BE49-F238E27FC236}">
                <a16:creationId xmlns:a16="http://schemas.microsoft.com/office/drawing/2014/main" id="{89C0D77C-60AB-E845-A09B-2A3169509C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515350" cy="1325563"/>
          </a:xfrm>
        </p:spPr>
        <p:txBody>
          <a:bodyPr/>
          <a:lstStyle/>
          <a:p>
            <a:pPr eaLnBrk="1" hangingPunct="1"/>
            <a:r>
              <a:rPr lang="en-US" altLang="en-US" sz="3600"/>
              <a:t>Reflections</a:t>
            </a:r>
          </a:p>
        </p:txBody>
      </p:sp>
      <p:sp>
        <p:nvSpPr>
          <p:cNvPr id="59394" name="Content Placeholder 2">
            <a:extLst>
              <a:ext uri="{FF2B5EF4-FFF2-40B4-BE49-F238E27FC236}">
                <a16:creationId xmlns:a16="http://schemas.microsoft.com/office/drawing/2014/main" id="{6DDD4EC1-2C8C-5247-90E2-06C2D8DCD31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2190750"/>
            <a:ext cx="7886700" cy="2555875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800"/>
              <a:t>How can I move towards working with young people as resources and partners?</a:t>
            </a:r>
          </a:p>
        </p:txBody>
      </p:sp>
      <p:sp>
        <p:nvSpPr>
          <p:cNvPr id="59395" name="Footer Placeholder 4">
            <a:extLst>
              <a:ext uri="{FF2B5EF4-FFF2-40B4-BE49-F238E27FC236}">
                <a16:creationId xmlns:a16="http://schemas.microsoft.com/office/drawing/2014/main" id="{957991A0-1E8D-9B4F-8DA1-48EB93BD5B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59396" name="Slide Number Placeholder 5">
            <a:extLst>
              <a:ext uri="{FF2B5EF4-FFF2-40B4-BE49-F238E27FC236}">
                <a16:creationId xmlns:a16="http://schemas.microsoft.com/office/drawing/2014/main" id="{89A219BE-38D1-3A41-992C-00165BAA12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6D03F7B-CB31-2544-AFDB-855D05198168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34F68-152F-044D-8474-484447B60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581275"/>
            <a:ext cx="7886700" cy="8477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/>
              <a:t>Module Nine: </a:t>
            </a:r>
            <a:br>
              <a:rPr lang="en-US" sz="4000" dirty="0"/>
            </a:br>
            <a:r>
              <a:rPr lang="en-US" sz="4000" dirty="0"/>
              <a:t>Promoting Brain Gains</a:t>
            </a:r>
          </a:p>
        </p:txBody>
      </p:sp>
      <p:sp>
        <p:nvSpPr>
          <p:cNvPr id="20482" name="Footer Placeholder 5">
            <a:extLst>
              <a:ext uri="{FF2B5EF4-FFF2-40B4-BE49-F238E27FC236}">
                <a16:creationId xmlns:a16="http://schemas.microsoft.com/office/drawing/2014/main" id="{E5CB0B92-B1E6-7245-BA3F-FC34F0E2BD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20483" name="Slide Number Placeholder 4">
            <a:extLst>
              <a:ext uri="{FF2B5EF4-FFF2-40B4-BE49-F238E27FC236}">
                <a16:creationId xmlns:a16="http://schemas.microsoft.com/office/drawing/2014/main" id="{6461CDD1-3A92-684D-BC31-336B138BBE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B85CF16-970B-D044-9075-E009500AFCEA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>
            <a:extLst>
              <a:ext uri="{FF2B5EF4-FFF2-40B4-BE49-F238E27FC236}">
                <a16:creationId xmlns:a16="http://schemas.microsoft.com/office/drawing/2014/main" id="{657CFAB2-EA7C-2546-A862-B9E70C5EFA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001838"/>
            <a:ext cx="7886700" cy="1724025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Module Twelve: </a:t>
            </a:r>
            <a:br>
              <a:rPr lang="en-US" altLang="en-US" sz="4000" dirty="0"/>
            </a:br>
            <a:r>
              <a:rPr lang="en-US" altLang="en-US" sz="4000" dirty="0"/>
              <a:t>Promoting Youth Adult Partnership</a:t>
            </a:r>
          </a:p>
        </p:txBody>
      </p:sp>
      <p:sp>
        <p:nvSpPr>
          <p:cNvPr id="60418" name="Footer Placeholder 5">
            <a:extLst>
              <a:ext uri="{FF2B5EF4-FFF2-40B4-BE49-F238E27FC236}">
                <a16:creationId xmlns:a16="http://schemas.microsoft.com/office/drawing/2014/main" id="{44D449EF-A1C8-5F4F-80CE-AD0A898929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60419" name="Slide Number Placeholder 4">
            <a:extLst>
              <a:ext uri="{FF2B5EF4-FFF2-40B4-BE49-F238E27FC236}">
                <a16:creationId xmlns:a16="http://schemas.microsoft.com/office/drawing/2014/main" id="{0AFF6BC3-7A33-154C-8460-38C7870567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680C303-A83E-D04C-99F1-E64C4DCE9488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>
            <a:extLst>
              <a:ext uri="{FF2B5EF4-FFF2-40B4-BE49-F238E27FC236}">
                <a16:creationId xmlns:a16="http://schemas.microsoft.com/office/drawing/2014/main" id="{005B19FD-2218-8D45-A6BD-C38C338657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515350" cy="1325563"/>
          </a:xfrm>
        </p:spPr>
        <p:txBody>
          <a:bodyPr/>
          <a:lstStyle/>
          <a:p>
            <a:pPr eaLnBrk="1" hangingPunct="1"/>
            <a:r>
              <a:rPr lang="en-US" altLang="en-US" sz="3600"/>
              <a:t>Youth-Adult Partnership</a:t>
            </a:r>
          </a:p>
        </p:txBody>
      </p:sp>
      <p:sp>
        <p:nvSpPr>
          <p:cNvPr id="62466" name="Content Placeholder 2">
            <a:extLst>
              <a:ext uri="{FF2B5EF4-FFF2-40B4-BE49-F238E27FC236}">
                <a16:creationId xmlns:a16="http://schemas.microsoft.com/office/drawing/2014/main" id="{30DB2B0E-1C44-D747-BA5E-23442E9C97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604963"/>
            <a:ext cx="7886700" cy="4405312"/>
          </a:xfrm>
        </p:spPr>
        <p:txBody>
          <a:bodyPr/>
          <a:lstStyle/>
          <a:p>
            <a:pPr eaLnBrk="1" hangingPunct="1"/>
            <a:r>
              <a:rPr lang="en-US" altLang="en-US" sz="2400"/>
              <a:t>Treats young people as equal partners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Cultivates trust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 Enables young people to build self-esteem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Supports the development of problem-solving and leadership skills.</a:t>
            </a:r>
          </a:p>
        </p:txBody>
      </p:sp>
      <p:sp>
        <p:nvSpPr>
          <p:cNvPr id="62467" name="Footer Placeholder 5">
            <a:extLst>
              <a:ext uri="{FF2B5EF4-FFF2-40B4-BE49-F238E27FC236}">
                <a16:creationId xmlns:a16="http://schemas.microsoft.com/office/drawing/2014/main" id="{F8828A18-7182-FF43-AC92-EF398CC77C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62468" name="Slide Number Placeholder 3">
            <a:extLst>
              <a:ext uri="{FF2B5EF4-FFF2-40B4-BE49-F238E27FC236}">
                <a16:creationId xmlns:a16="http://schemas.microsoft.com/office/drawing/2014/main" id="{16171A03-A988-0F48-A22C-DA6674FB6E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27BECD5-2D49-A342-86CB-FBC16DF4DCFC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>
            <a:extLst>
              <a:ext uri="{FF2B5EF4-FFF2-40B4-BE49-F238E27FC236}">
                <a16:creationId xmlns:a16="http://schemas.microsoft.com/office/drawing/2014/main" id="{2EE01F5F-DCE3-1046-9E22-FDA572052F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515350" cy="1325563"/>
          </a:xfrm>
        </p:spPr>
        <p:txBody>
          <a:bodyPr/>
          <a:lstStyle/>
          <a:p>
            <a:pPr eaLnBrk="1" hangingPunct="1"/>
            <a:r>
              <a:rPr lang="en-US" altLang="en-US" sz="3600"/>
              <a:t>Youth-Adult Partnership</a:t>
            </a:r>
          </a:p>
        </p:txBody>
      </p:sp>
      <p:sp>
        <p:nvSpPr>
          <p:cNvPr id="63490" name="Content Placeholder 2">
            <a:extLst>
              <a:ext uri="{FF2B5EF4-FFF2-40B4-BE49-F238E27FC236}">
                <a16:creationId xmlns:a16="http://schemas.microsoft.com/office/drawing/2014/main" id="{806E47EC-E546-4E46-A5B8-C3F93F8D02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951038"/>
            <a:ext cx="7886700" cy="4159250"/>
          </a:xfrm>
        </p:spPr>
        <p:txBody>
          <a:bodyPr/>
          <a:lstStyle/>
          <a:p>
            <a:pPr eaLnBrk="1" hangingPunct="1"/>
            <a:r>
              <a:rPr lang="en-US" altLang="en-US" sz="2400"/>
              <a:t>Requires sharing information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Having honest conversations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Respecting varied experiences and opinions 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Setting clear expectations regarding roles and decision making. </a:t>
            </a:r>
            <a:endParaRPr lang="en-US" altLang="en-US" sz="2800"/>
          </a:p>
        </p:txBody>
      </p:sp>
      <p:sp>
        <p:nvSpPr>
          <p:cNvPr id="63491" name="Footer Placeholder 5">
            <a:extLst>
              <a:ext uri="{FF2B5EF4-FFF2-40B4-BE49-F238E27FC236}">
                <a16:creationId xmlns:a16="http://schemas.microsoft.com/office/drawing/2014/main" id="{20327C62-7DBF-A24F-838E-2CC192C950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63492" name="Slide Number Placeholder 3">
            <a:extLst>
              <a:ext uri="{FF2B5EF4-FFF2-40B4-BE49-F238E27FC236}">
                <a16:creationId xmlns:a16="http://schemas.microsoft.com/office/drawing/2014/main" id="{6DCF1C8B-9C4B-2643-9937-9553DFA5DA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143C500-8262-034C-9B21-D044CE25C99C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>
            <a:extLst>
              <a:ext uri="{FF2B5EF4-FFF2-40B4-BE49-F238E27FC236}">
                <a16:creationId xmlns:a16="http://schemas.microsoft.com/office/drawing/2014/main" id="{7065D603-BCA8-EA48-B38B-431691BB41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374900"/>
            <a:ext cx="7886700" cy="1725613"/>
          </a:xfrm>
        </p:spPr>
        <p:txBody>
          <a:bodyPr/>
          <a:lstStyle/>
          <a:p>
            <a:pPr algn="ctr" eaLnBrk="1" hangingPunct="1"/>
            <a:r>
              <a:rPr lang="en-US" altLang="en-US" sz="3600" dirty="0"/>
              <a:t>What are some skills you use working in partnership with young people?</a:t>
            </a:r>
          </a:p>
        </p:txBody>
      </p:sp>
      <p:sp>
        <p:nvSpPr>
          <p:cNvPr id="64514" name="Footer Placeholder 5">
            <a:extLst>
              <a:ext uri="{FF2B5EF4-FFF2-40B4-BE49-F238E27FC236}">
                <a16:creationId xmlns:a16="http://schemas.microsoft.com/office/drawing/2014/main" id="{874B2B66-537B-204B-95D6-4307D8F0D3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64515" name="Slide Number Placeholder 3">
            <a:extLst>
              <a:ext uri="{FF2B5EF4-FFF2-40B4-BE49-F238E27FC236}">
                <a16:creationId xmlns:a16="http://schemas.microsoft.com/office/drawing/2014/main" id="{6EC46F51-257C-9348-B14F-81FBA4A32E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9DAA519-1CCE-8F4F-A02D-6540B60F07EC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43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>
            <a:extLst>
              <a:ext uri="{FF2B5EF4-FFF2-40B4-BE49-F238E27FC236}">
                <a16:creationId xmlns:a16="http://schemas.microsoft.com/office/drawing/2014/main" id="{DF95D754-0347-9F4C-AA4D-E3A4CB7109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5300" y="374650"/>
            <a:ext cx="8515350" cy="1325563"/>
          </a:xfrm>
        </p:spPr>
        <p:txBody>
          <a:bodyPr/>
          <a:lstStyle/>
          <a:p>
            <a:pPr eaLnBrk="1" hangingPunct="1"/>
            <a:r>
              <a:rPr lang="en-US" altLang="en-US" sz="3600"/>
              <a:t>Power Dynamics</a:t>
            </a:r>
          </a:p>
        </p:txBody>
      </p:sp>
      <p:sp>
        <p:nvSpPr>
          <p:cNvPr id="65538" name="Footer Placeholder 5">
            <a:extLst>
              <a:ext uri="{FF2B5EF4-FFF2-40B4-BE49-F238E27FC236}">
                <a16:creationId xmlns:a16="http://schemas.microsoft.com/office/drawing/2014/main" id="{9C2556B1-B236-4D41-BC12-653C203F44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65539" name="Slide Number Placeholder 3">
            <a:extLst>
              <a:ext uri="{FF2B5EF4-FFF2-40B4-BE49-F238E27FC236}">
                <a16:creationId xmlns:a16="http://schemas.microsoft.com/office/drawing/2014/main" id="{42A82384-ACB4-9D44-8BA4-FA0C500E87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582040A-E897-6C44-BB7C-A09EF0675827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44</a:t>
            </a:fld>
            <a:endParaRPr lang="en-US" altLang="en-US">
              <a:solidFill>
                <a:srgbClr val="006B6D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3E22201-AB02-E149-90F0-63782A427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What do you have authority over in your role? 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400" dirty="0"/>
              <a:t>  (Where do you hold power?)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What might it look like to share power with young people?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What makes you nervous about that? What excites you about that? What would it take to make those shifts?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>
            <a:extLst>
              <a:ext uri="{FF2B5EF4-FFF2-40B4-BE49-F238E27FC236}">
                <a16:creationId xmlns:a16="http://schemas.microsoft.com/office/drawing/2014/main" id="{528B9F51-F665-9C4A-9BF6-CE7ABF0F76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2750" y="2414588"/>
            <a:ext cx="8515350" cy="1292225"/>
          </a:xfrm>
        </p:spPr>
        <p:txBody>
          <a:bodyPr/>
          <a:lstStyle/>
          <a:p>
            <a:pPr algn="ctr" eaLnBrk="1" hangingPunct="1"/>
            <a:r>
              <a:rPr lang="en-US" altLang="en-US" sz="3600" dirty="0"/>
              <a:t>What conditions need to exist for youth-adult partnerships to flourish?</a:t>
            </a:r>
          </a:p>
        </p:txBody>
      </p:sp>
      <p:sp>
        <p:nvSpPr>
          <p:cNvPr id="66562" name="Footer Placeholder 4">
            <a:extLst>
              <a:ext uri="{FF2B5EF4-FFF2-40B4-BE49-F238E27FC236}">
                <a16:creationId xmlns:a16="http://schemas.microsoft.com/office/drawing/2014/main" id="{976AFBCB-1057-DF4C-A14D-AC9D8976F7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66563" name="Slide Number Placeholder 5">
            <a:extLst>
              <a:ext uri="{FF2B5EF4-FFF2-40B4-BE49-F238E27FC236}">
                <a16:creationId xmlns:a16="http://schemas.microsoft.com/office/drawing/2014/main" id="{9F3DC2FD-9AFE-314F-B8EF-B171224A55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A33559C-C7EA-204E-8300-76600B3BB7A8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45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>
            <a:extLst>
              <a:ext uri="{FF2B5EF4-FFF2-40B4-BE49-F238E27FC236}">
                <a16:creationId xmlns:a16="http://schemas.microsoft.com/office/drawing/2014/main" id="{1ACE58D5-BDE4-4340-9F57-F7E4B6F8B9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515350" cy="1325563"/>
          </a:xfrm>
        </p:spPr>
        <p:txBody>
          <a:bodyPr/>
          <a:lstStyle/>
          <a:p>
            <a:pPr eaLnBrk="1" hangingPunct="1"/>
            <a:r>
              <a:rPr lang="en-US" altLang="en-US" sz="3600"/>
              <a:t>Attitudes &amp; Stereotypes Impacting Youth-Adult Partnerships </a:t>
            </a:r>
          </a:p>
        </p:txBody>
      </p:sp>
      <p:sp>
        <p:nvSpPr>
          <p:cNvPr id="67586" name="Content Placeholder 2">
            <a:extLst>
              <a:ext uri="{FF2B5EF4-FFF2-40B4-BE49-F238E27FC236}">
                <a16:creationId xmlns:a16="http://schemas.microsoft.com/office/drawing/2014/main" id="{9D7BDC60-A77B-3B4C-8A38-EA7A0FAECD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2408238"/>
            <a:ext cx="7886700" cy="2946400"/>
          </a:xfrm>
        </p:spPr>
        <p:txBody>
          <a:bodyPr/>
          <a:lstStyle/>
          <a:p>
            <a:pPr eaLnBrk="1" hangingPunct="1"/>
            <a:r>
              <a:rPr lang="en-US" altLang="en-US" sz="2400"/>
              <a:t>What are some stereotypes young people hold about adults in the child welfare system? What might be underneath those thoughts/biases?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What are some stereotypes adults hold about young people in the child welfare system? What might be underneath those thoughts/biases?</a:t>
            </a:r>
          </a:p>
        </p:txBody>
      </p:sp>
      <p:sp>
        <p:nvSpPr>
          <p:cNvPr id="67587" name="Footer Placeholder 5">
            <a:extLst>
              <a:ext uri="{FF2B5EF4-FFF2-40B4-BE49-F238E27FC236}">
                <a16:creationId xmlns:a16="http://schemas.microsoft.com/office/drawing/2014/main" id="{3A110F82-E3BE-3440-834D-247FF59D48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67588" name="Slide Number Placeholder 3">
            <a:extLst>
              <a:ext uri="{FF2B5EF4-FFF2-40B4-BE49-F238E27FC236}">
                <a16:creationId xmlns:a16="http://schemas.microsoft.com/office/drawing/2014/main" id="{BEAEF8B7-C791-F14F-9A25-C5E8A8FEBD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3F24DD-0B46-8C41-967B-581F1C38BC9C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46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>
            <a:extLst>
              <a:ext uri="{FF2B5EF4-FFF2-40B4-BE49-F238E27FC236}">
                <a16:creationId xmlns:a16="http://schemas.microsoft.com/office/drawing/2014/main" id="{03B1EB40-0BC4-8640-819F-008F9E8C08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0188" y="357188"/>
            <a:ext cx="8515350" cy="965200"/>
          </a:xfrm>
        </p:spPr>
        <p:txBody>
          <a:bodyPr/>
          <a:lstStyle/>
          <a:p>
            <a:pPr eaLnBrk="1" hangingPunct="1"/>
            <a:r>
              <a:rPr lang="en-US" altLang="en-US"/>
              <a:t>Language 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14DD5-3BB1-364A-9D51-00F341D35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63" y="1322388"/>
            <a:ext cx="8347075" cy="4854575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400" b="1" dirty="0"/>
              <a:t>Use intentional language to signify shared power: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400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/>
              <a:t>Focus on “we” and ”us” language rather than “I” or “You”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/>
              <a:t>Refer to youth with strengths-based, developmentally-appropriate terms to reduce hierarchal, authoritative language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/>
              <a:t>Do not jump directly to offering solutions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/>
              <a:t>Be clear with boundaries and non-negotiables while also seeing opportunities for autonomy and agency in challenging situations</a:t>
            </a:r>
          </a:p>
        </p:txBody>
      </p:sp>
      <p:sp>
        <p:nvSpPr>
          <p:cNvPr id="68611" name="Footer Placeholder 4">
            <a:extLst>
              <a:ext uri="{FF2B5EF4-FFF2-40B4-BE49-F238E27FC236}">
                <a16:creationId xmlns:a16="http://schemas.microsoft.com/office/drawing/2014/main" id="{58640F7A-3422-3E4E-AF87-81F4DFFA30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68612" name="Slide Number Placeholder 5">
            <a:extLst>
              <a:ext uri="{FF2B5EF4-FFF2-40B4-BE49-F238E27FC236}">
                <a16:creationId xmlns:a16="http://schemas.microsoft.com/office/drawing/2014/main" id="{046C2602-0F27-3840-BF4D-AEE46A043A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4C68727-D3C5-3746-8D4E-1988D86E618E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47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>
            <a:extLst>
              <a:ext uri="{FF2B5EF4-FFF2-40B4-BE49-F238E27FC236}">
                <a16:creationId xmlns:a16="http://schemas.microsoft.com/office/drawing/2014/main" id="{62A07611-E083-FA4F-83FA-EA5453071C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320925"/>
            <a:ext cx="7886700" cy="1325563"/>
          </a:xfrm>
        </p:spPr>
        <p:txBody>
          <a:bodyPr/>
          <a:lstStyle/>
          <a:p>
            <a:pPr algn="ctr" eaLnBrk="1" hangingPunct="1"/>
            <a:r>
              <a:rPr lang="en-US" altLang="en-US" sz="3600" dirty="0"/>
              <a:t>Activity:</a:t>
            </a:r>
            <a:br>
              <a:rPr lang="en-US" altLang="en-US" sz="3600" dirty="0"/>
            </a:br>
            <a:r>
              <a:rPr lang="en-US" altLang="en-US" sz="3600" dirty="0"/>
              <a:t>Language Matters When Building Partnership</a:t>
            </a:r>
          </a:p>
        </p:txBody>
      </p:sp>
      <p:sp>
        <p:nvSpPr>
          <p:cNvPr id="69634" name="Footer Placeholder 4">
            <a:extLst>
              <a:ext uri="{FF2B5EF4-FFF2-40B4-BE49-F238E27FC236}">
                <a16:creationId xmlns:a16="http://schemas.microsoft.com/office/drawing/2014/main" id="{B9CD5AEF-3158-AC41-A360-4F359ACC85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69635" name="Slide Number Placeholder 5">
            <a:extLst>
              <a:ext uri="{FF2B5EF4-FFF2-40B4-BE49-F238E27FC236}">
                <a16:creationId xmlns:a16="http://schemas.microsoft.com/office/drawing/2014/main" id="{55DD988D-EFB6-6245-8923-F63844285F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E2F2179-EADF-2143-B650-A5B0B30748DD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48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>
            <a:extLst>
              <a:ext uri="{FF2B5EF4-FFF2-40B4-BE49-F238E27FC236}">
                <a16:creationId xmlns:a16="http://schemas.microsoft.com/office/drawing/2014/main" id="{6F1A4341-AB74-FE48-9461-23C8420D93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4325" y="2765425"/>
            <a:ext cx="8515350" cy="1325563"/>
          </a:xfrm>
        </p:spPr>
        <p:txBody>
          <a:bodyPr/>
          <a:lstStyle/>
          <a:p>
            <a:pPr algn="ctr" eaLnBrk="1" hangingPunct="1"/>
            <a:r>
              <a:rPr lang="en-US" altLang="en-US" sz="3600"/>
              <a:t>Youth/Adult Partnerships: </a:t>
            </a:r>
            <a:br>
              <a:rPr lang="en-US" altLang="en-US" sz="3600"/>
            </a:br>
            <a:r>
              <a:rPr lang="en-US" altLang="en-US" sz="3600"/>
              <a:t>Self-Assessment Tool</a:t>
            </a:r>
          </a:p>
        </p:txBody>
      </p:sp>
      <p:sp>
        <p:nvSpPr>
          <p:cNvPr id="70658" name="Footer Placeholder 4">
            <a:extLst>
              <a:ext uri="{FF2B5EF4-FFF2-40B4-BE49-F238E27FC236}">
                <a16:creationId xmlns:a16="http://schemas.microsoft.com/office/drawing/2014/main" id="{7AAEAEF1-54C1-B34D-BA81-22D769EC2A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70659" name="Slide Number Placeholder 5">
            <a:extLst>
              <a:ext uri="{FF2B5EF4-FFF2-40B4-BE49-F238E27FC236}">
                <a16:creationId xmlns:a16="http://schemas.microsoft.com/office/drawing/2014/main" id="{F68E8986-7656-8A45-82B1-86D4B04222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52ECC8C-C02D-3E41-B57B-FE4804E2E865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49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FD532FEC-1C61-4148-9103-498ACD4DAD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8038" y="566738"/>
            <a:ext cx="7886700" cy="1725612"/>
          </a:xfrm>
        </p:spPr>
        <p:txBody>
          <a:bodyPr/>
          <a:lstStyle/>
          <a:p>
            <a:pPr eaLnBrk="1" hangingPunct="1"/>
            <a:r>
              <a:rPr lang="en-US" altLang="en-US"/>
              <a:t>Video</a:t>
            </a:r>
          </a:p>
        </p:txBody>
      </p:sp>
      <p:sp>
        <p:nvSpPr>
          <p:cNvPr id="22530" name="Footer Placeholder 5">
            <a:extLst>
              <a:ext uri="{FF2B5EF4-FFF2-40B4-BE49-F238E27FC236}">
                <a16:creationId xmlns:a16="http://schemas.microsoft.com/office/drawing/2014/main" id="{8D060BDD-B92A-E24B-9660-511007593A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67DDE6D5-DD20-6349-944C-7CD15DCF78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C585E5A-2CFA-D54E-825D-A09ECA4FEB1A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>
              <a:solidFill>
                <a:srgbClr val="006B6D"/>
              </a:solidFill>
            </a:endParaRPr>
          </a:p>
        </p:txBody>
      </p:sp>
      <p:pic>
        <p:nvPicPr>
          <p:cNvPr id="22532" name="Picture 4">
            <a:extLst>
              <a:ext uri="{FF2B5EF4-FFF2-40B4-BE49-F238E27FC236}">
                <a16:creationId xmlns:a16="http://schemas.microsoft.com/office/drawing/2014/main" id="{E526DFB4-FE4B-6646-937C-E78101120B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25" y="1839913"/>
            <a:ext cx="7821613" cy="234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TextBox 6">
            <a:extLst>
              <a:ext uri="{FF2B5EF4-FFF2-40B4-BE49-F238E27FC236}">
                <a16:creationId xmlns:a16="http://schemas.microsoft.com/office/drawing/2014/main" id="{359FC696-B82A-AF4E-B53C-6FF178C68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6075" y="4762500"/>
            <a:ext cx="4583113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hlinkClick r:id="rId3"/>
              </a:rPr>
              <a:t>https://www.youtube.com/watch?v=bRXQaa-DMXghttps://youtu.be/bRXQaa-DMXg</a:t>
            </a:r>
            <a:endParaRPr lang="en-US" altLang="en-US"/>
          </a:p>
          <a:p>
            <a:pPr algn="ctr" eaLnBrk="1" hangingPunct="1"/>
            <a:endParaRPr lang="en-US" alt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>
            <a:extLst>
              <a:ext uri="{FF2B5EF4-FFF2-40B4-BE49-F238E27FC236}">
                <a16:creationId xmlns:a16="http://schemas.microsoft.com/office/drawing/2014/main" id="{CA652A45-BD09-7E49-A527-ECC3BC1766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325688"/>
            <a:ext cx="7886700" cy="1724025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Activity 6: </a:t>
            </a:r>
            <a:br>
              <a:rPr lang="en-US" altLang="en-US" sz="4000" dirty="0"/>
            </a:br>
            <a:r>
              <a:rPr lang="en-US" altLang="en-US" sz="4000" dirty="0"/>
              <a:t>Developing an Action Plan</a:t>
            </a:r>
          </a:p>
        </p:txBody>
      </p:sp>
      <p:sp>
        <p:nvSpPr>
          <p:cNvPr id="71682" name="Footer Placeholder 5">
            <a:extLst>
              <a:ext uri="{FF2B5EF4-FFF2-40B4-BE49-F238E27FC236}">
                <a16:creationId xmlns:a16="http://schemas.microsoft.com/office/drawing/2014/main" id="{9A32E1F4-4140-0E47-A4A9-A51966F905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71683" name="Slide Number Placeholder 4">
            <a:extLst>
              <a:ext uri="{FF2B5EF4-FFF2-40B4-BE49-F238E27FC236}">
                <a16:creationId xmlns:a16="http://schemas.microsoft.com/office/drawing/2014/main" id="{43B36729-12EF-AB4E-8FD0-5EBF1C0712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0950E67-5DBC-8E4B-AA11-75382E61BBBA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50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tle 1">
            <a:extLst>
              <a:ext uri="{FF2B5EF4-FFF2-40B4-BE49-F238E27FC236}">
                <a16:creationId xmlns:a16="http://schemas.microsoft.com/office/drawing/2014/main" id="{24584841-E909-2F4A-832B-D3758A62DC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515350" cy="1325563"/>
          </a:xfrm>
        </p:spPr>
        <p:txBody>
          <a:bodyPr/>
          <a:lstStyle/>
          <a:p>
            <a:pPr eaLnBrk="1" hangingPunct="1"/>
            <a:r>
              <a:rPr lang="en-US" altLang="en-US" sz="3600"/>
              <a:t>Action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9B94E-4C27-6546-8907-AE6C06D48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3675"/>
            <a:ext cx="7886700" cy="472281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As a result of this training I have acquired the following new knowledge, skills and attitudes: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As a result of this training I am going to discuss the following learning strengths and needs with my supervisor: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As a result of this training I am going to do the following or make the following specific changes using the new knowledge, skills and attitudes in the next month in my practice with young people: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800" dirty="0"/>
          </a:p>
        </p:txBody>
      </p:sp>
      <p:sp>
        <p:nvSpPr>
          <p:cNvPr id="73731" name="Footer Placeholder 5">
            <a:extLst>
              <a:ext uri="{FF2B5EF4-FFF2-40B4-BE49-F238E27FC236}">
                <a16:creationId xmlns:a16="http://schemas.microsoft.com/office/drawing/2014/main" id="{BC533692-5637-B045-8F48-8207D706B2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73732" name="Slide Number Placeholder 3">
            <a:extLst>
              <a:ext uri="{FF2B5EF4-FFF2-40B4-BE49-F238E27FC236}">
                <a16:creationId xmlns:a16="http://schemas.microsoft.com/office/drawing/2014/main" id="{97485038-86C2-4E49-BDF8-005F97584E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F83AB54-F42D-1849-B3D4-F8DD844D34D9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51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Footer Placeholder 5">
            <a:extLst>
              <a:ext uri="{FF2B5EF4-FFF2-40B4-BE49-F238E27FC236}">
                <a16:creationId xmlns:a16="http://schemas.microsoft.com/office/drawing/2014/main" id="{92CEF497-EC32-D14B-A2F6-2028963328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74754" name="Slide Number Placeholder 1">
            <a:extLst>
              <a:ext uri="{FF2B5EF4-FFF2-40B4-BE49-F238E27FC236}">
                <a16:creationId xmlns:a16="http://schemas.microsoft.com/office/drawing/2014/main" id="{7C1C7D0E-7E75-1648-B19F-17CD84EA35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E3EC70D-B002-7645-B707-E9618E010514}" type="slidenum">
              <a:rPr lang="en-US" altLang="en-US" smtClean="0">
                <a:solidFill>
                  <a:srgbClr val="F3702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52</a:t>
            </a:fld>
            <a:endParaRPr lang="en-US" altLang="en-US">
              <a:solidFill>
                <a:srgbClr val="F37021"/>
              </a:solidFill>
            </a:endParaRPr>
          </a:p>
        </p:txBody>
      </p:sp>
      <p:sp>
        <p:nvSpPr>
          <p:cNvPr id="74755" name="Title 1">
            <a:extLst>
              <a:ext uri="{FF2B5EF4-FFF2-40B4-BE49-F238E27FC236}">
                <a16:creationId xmlns:a16="http://schemas.microsoft.com/office/drawing/2014/main" id="{CA102120-AB04-C143-BABB-849525E25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2690813"/>
            <a:ext cx="7886700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1"/>
                </a:solidFill>
              </a:rPr>
              <a:t>Thank You!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53530FD9-B76C-194C-A5F0-F3E7D18EE8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515350" cy="1325563"/>
          </a:xfrm>
        </p:spPr>
        <p:txBody>
          <a:bodyPr/>
          <a:lstStyle/>
          <a:p>
            <a:pPr eaLnBrk="1" hangingPunct="1"/>
            <a:r>
              <a:rPr lang="en-US" altLang="en-US"/>
              <a:t>Discussion Questions: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F1A6ADF7-349A-2949-BFB5-83AF2AC01A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What is one thing that struck you about this video that pertains to your work with youth?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What are some ways you are currently promoting brain gains?</a:t>
            </a:r>
          </a:p>
        </p:txBody>
      </p:sp>
      <p:sp>
        <p:nvSpPr>
          <p:cNvPr id="23555" name="Footer Placeholder 4">
            <a:extLst>
              <a:ext uri="{FF2B5EF4-FFF2-40B4-BE49-F238E27FC236}">
                <a16:creationId xmlns:a16="http://schemas.microsoft.com/office/drawing/2014/main" id="{226FAF38-1337-6049-A67B-EB31F9DECD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23556" name="Slide Number Placeholder 5">
            <a:extLst>
              <a:ext uri="{FF2B5EF4-FFF2-40B4-BE49-F238E27FC236}">
                <a16:creationId xmlns:a16="http://schemas.microsoft.com/office/drawing/2014/main" id="{86CDA667-CF63-9542-807D-02874061C0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8D37F00-5357-5941-AA38-91180A36FD89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007F60D3-58A0-2946-858A-8CBD564EB6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4325" y="2825750"/>
            <a:ext cx="8515350" cy="920750"/>
          </a:xfrm>
        </p:spPr>
        <p:txBody>
          <a:bodyPr/>
          <a:lstStyle/>
          <a:p>
            <a:pPr algn="ctr" eaLnBrk="1" hangingPunct="1"/>
            <a:r>
              <a:rPr lang="en-US" altLang="en-US" sz="3600" dirty="0"/>
              <a:t>Activity: </a:t>
            </a:r>
            <a:br>
              <a:rPr lang="en-US" altLang="en-US" sz="3600" dirty="0"/>
            </a:br>
            <a:r>
              <a:rPr lang="en-US" altLang="en-US" sz="3600" dirty="0"/>
              <a:t>Bio of a Young Person</a:t>
            </a:r>
          </a:p>
        </p:txBody>
      </p:sp>
      <p:sp>
        <p:nvSpPr>
          <p:cNvPr id="24578" name="Footer Placeholder 4">
            <a:extLst>
              <a:ext uri="{FF2B5EF4-FFF2-40B4-BE49-F238E27FC236}">
                <a16:creationId xmlns:a16="http://schemas.microsoft.com/office/drawing/2014/main" id="{030631F0-0104-C84E-AD3E-DE389DD03B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24579" name="Slide Number Placeholder 5">
            <a:extLst>
              <a:ext uri="{FF2B5EF4-FFF2-40B4-BE49-F238E27FC236}">
                <a16:creationId xmlns:a16="http://schemas.microsoft.com/office/drawing/2014/main" id="{291F6C4D-6D3C-C04F-A52D-E2DC23D0E6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BD95BA-78B2-404A-8502-94A00F23EF32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38B7D8D0-C3C9-614A-804A-47FF56A6AB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47650"/>
            <a:ext cx="8024813" cy="965200"/>
          </a:xfrm>
        </p:spPr>
        <p:txBody>
          <a:bodyPr/>
          <a:lstStyle/>
          <a:p>
            <a:pPr eaLnBrk="1" hangingPunct="1"/>
            <a:r>
              <a:rPr lang="en-US" altLang="en-US"/>
              <a:t>Brain Friendly Interventions</a:t>
            </a:r>
          </a:p>
        </p:txBody>
      </p:sp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1469CBEC-58F3-1A42-9F97-DDF375A9A0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212850"/>
            <a:ext cx="7886700" cy="5143500"/>
          </a:xfrm>
        </p:spPr>
        <p:txBody>
          <a:bodyPr/>
          <a:lstStyle/>
          <a:p>
            <a:pPr eaLnBrk="1" hangingPunct="1"/>
            <a:r>
              <a:rPr lang="en-US" altLang="en-US" sz="2400"/>
              <a:t>Opportunities to Choose: young people need frequent occasions to make significant choices to help develop the decision-making regions in the ‘’reasoning brain’’ (the prefrontal cortex)</a:t>
            </a:r>
          </a:p>
          <a:p>
            <a:pPr eaLnBrk="1" hangingPunct="1"/>
            <a:endParaRPr lang="en-US" altLang="en-US" sz="1700"/>
          </a:p>
          <a:p>
            <a:pPr eaLnBrk="1" hangingPunct="1"/>
            <a:r>
              <a:rPr lang="en-US" altLang="en-US" sz="2400"/>
              <a:t>Self-Awareness Activities: young people experience an acute sense of self-consciousness and are actively building an inner core identity during adolescence (another prefrontal cortex function)</a:t>
            </a:r>
          </a:p>
          <a:p>
            <a:pPr eaLnBrk="1" hangingPunct="1"/>
            <a:endParaRPr lang="en-US" altLang="en-US" sz="1700"/>
          </a:p>
          <a:p>
            <a:pPr eaLnBrk="1" hangingPunct="1"/>
            <a:r>
              <a:rPr lang="en-US" altLang="en-US" sz="2400"/>
              <a:t>Peer Learning Connections: young people prefer the company of their friends to being with adults (e.g. parents, teachers, or other authority figures); areas of the brain associated with emotional distress light up in brain scan studies if teens are socially rejected</a:t>
            </a:r>
          </a:p>
          <a:p>
            <a:pPr eaLnBrk="1" hangingPunct="1"/>
            <a:endParaRPr lang="en-US" altLang="en-US" sz="1700"/>
          </a:p>
          <a:p>
            <a:pPr eaLnBrk="1" hangingPunct="1"/>
            <a:endParaRPr lang="en-US" altLang="en-US" sz="1700"/>
          </a:p>
          <a:p>
            <a:pPr eaLnBrk="1" hangingPunct="1"/>
            <a:endParaRPr lang="en-US" altLang="en-US" sz="1700"/>
          </a:p>
          <a:p>
            <a:pPr eaLnBrk="1" hangingPunct="1"/>
            <a:endParaRPr lang="en-US" altLang="en-US" sz="1700"/>
          </a:p>
        </p:txBody>
      </p:sp>
      <p:sp>
        <p:nvSpPr>
          <p:cNvPr id="25603" name="Footer Placeholder 4">
            <a:extLst>
              <a:ext uri="{FF2B5EF4-FFF2-40B4-BE49-F238E27FC236}">
                <a16:creationId xmlns:a16="http://schemas.microsoft.com/office/drawing/2014/main" id="{0B4C552F-3802-CB4E-BBF3-F68B525638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25604" name="Slide Number Placeholder 5">
            <a:extLst>
              <a:ext uri="{FF2B5EF4-FFF2-40B4-BE49-F238E27FC236}">
                <a16:creationId xmlns:a16="http://schemas.microsoft.com/office/drawing/2014/main" id="{78C08FEB-6774-2E49-8F92-2DF719EE23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7FB2722-4AE6-3840-8217-5F6EDDE3F432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BE11A446-A4E1-1646-86BD-C6A15201D4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016875" cy="1325563"/>
          </a:xfrm>
        </p:spPr>
        <p:txBody>
          <a:bodyPr/>
          <a:lstStyle/>
          <a:p>
            <a:pPr eaLnBrk="1" hangingPunct="1"/>
            <a:r>
              <a:rPr lang="en-US" altLang="en-US"/>
              <a:t>Brain Friendly Interventions (cont.)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F8EBEF45-713D-8348-85CB-BACD75D2B9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579563"/>
            <a:ext cx="7886700" cy="4597400"/>
          </a:xfrm>
        </p:spPr>
        <p:txBody>
          <a:bodyPr/>
          <a:lstStyle/>
          <a:p>
            <a:pPr eaLnBrk="1" hangingPunct="1"/>
            <a:r>
              <a:rPr lang="en-US" altLang="en-US" sz="2400"/>
              <a:t>Affective Learning: the ‘’emotional brain’’ (limbic system) is going full throttle by early adolescence while the ‘’reasoning brain’’ (prefrontal cortex) is still being installed; the young person learns more effectively when there is emotional content to accompany a lesson or other learning topic.</a:t>
            </a:r>
          </a:p>
          <a:p>
            <a:pPr eaLnBrk="1" hangingPunct="1"/>
            <a:endParaRPr lang="en-US" altLang="en-US" sz="1700"/>
          </a:p>
          <a:p>
            <a:pPr eaLnBrk="1" hangingPunct="1"/>
            <a:r>
              <a:rPr lang="en-US" altLang="en-US" sz="2400"/>
              <a:t>Metacognitive Learning: this refers to ‘’thinking about thinking’’ or the capacity to use the mind to regulate its own processes through planning, goal-setting, reflecting on one’s past experience, and other self-regulating mental activities; this area is developing throughout adolescence as a prefrontal cortex function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1700"/>
          </a:p>
        </p:txBody>
      </p:sp>
      <p:sp>
        <p:nvSpPr>
          <p:cNvPr id="26627" name="Footer Placeholder 4">
            <a:extLst>
              <a:ext uri="{FF2B5EF4-FFF2-40B4-BE49-F238E27FC236}">
                <a16:creationId xmlns:a16="http://schemas.microsoft.com/office/drawing/2014/main" id="{6960D1E7-3894-0142-8BBB-F33083AA43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26628" name="Slide Number Placeholder 5">
            <a:extLst>
              <a:ext uri="{FF2B5EF4-FFF2-40B4-BE49-F238E27FC236}">
                <a16:creationId xmlns:a16="http://schemas.microsoft.com/office/drawing/2014/main" id="{7D87D2C6-DDC9-AB43-9881-446FDD4BD2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1912DE9-7772-1E4F-8603-FF410CCE01AA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S-WI-CUNY-PSP_PowerPoint-template [Autosaved]" id="{F0D9CACC-BF68-A349-A007-54830955BDCB}" vid="{FF330685-345E-2A41-9530-43D3705A8BC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10988</TotalTime>
  <Words>2226</Words>
  <Application>Microsoft Office PowerPoint</Application>
  <PresentationFormat>On-screen Show (4:3)</PresentationFormat>
  <Paragraphs>319</Paragraphs>
  <Slides>52</Slides>
  <Notes>6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5" baseType="lpstr">
      <vt:lpstr>Arial</vt:lpstr>
      <vt:lpstr>Calibri</vt:lpstr>
      <vt:lpstr>2_Custom Design</vt:lpstr>
      <vt:lpstr>        Integrating Adolescent Brain Development into Child Welfare Practice with Older Youth  Day Two (Modules 8 to 13) </vt:lpstr>
      <vt:lpstr>Module Eight:  Key Learnings</vt:lpstr>
      <vt:lpstr>Key Learnings</vt:lpstr>
      <vt:lpstr>Module Nine:  Promoting Brain Gains</vt:lpstr>
      <vt:lpstr>Video</vt:lpstr>
      <vt:lpstr>Discussion Questions:</vt:lpstr>
      <vt:lpstr>Activity:  Bio of a Young Person</vt:lpstr>
      <vt:lpstr>Brain Friendly Interventions</vt:lpstr>
      <vt:lpstr>Brain Friendly Interventions (cont.)</vt:lpstr>
      <vt:lpstr>Brain Friendly Interventions (cont.)</vt:lpstr>
      <vt:lpstr>Reflections</vt:lpstr>
      <vt:lpstr>Module Ten:  Promoting Brain Gains Through Positive Youth Development</vt:lpstr>
      <vt:lpstr>What does positive youth development mean?</vt:lpstr>
      <vt:lpstr>Positive Youth Development</vt:lpstr>
      <vt:lpstr>Partner Activity</vt:lpstr>
      <vt:lpstr>Positive Youth Development =  Positive Experiences + Positive Relationships + Positive Environments</vt:lpstr>
      <vt:lpstr>Positive youth development approaches involve three types of inputs</vt:lpstr>
      <vt:lpstr>Quality Services</vt:lpstr>
      <vt:lpstr>Opportunities</vt:lpstr>
      <vt:lpstr>Discussion Questions</vt:lpstr>
      <vt:lpstr>Supports</vt:lpstr>
      <vt:lpstr>Enhancing Your Role as a Functional Helper</vt:lpstr>
      <vt:lpstr>Optional Activity: The Social Web</vt:lpstr>
      <vt:lpstr>Social Capital</vt:lpstr>
      <vt:lpstr>Discussion Question</vt:lpstr>
      <vt:lpstr>Social Capital</vt:lpstr>
      <vt:lpstr>Recognized Dimensions of Social Capital</vt:lpstr>
      <vt:lpstr>Activity 1, 2, 4, All:  Social Capital</vt:lpstr>
      <vt:lpstr>Positive Youth Development &amp; Trauma</vt:lpstr>
      <vt:lpstr>Reflections</vt:lpstr>
      <vt:lpstr>Module Eleven:  Examining Our Attitudes When Working With Young People</vt:lpstr>
      <vt:lpstr>Spectrum of Attitudes</vt:lpstr>
      <vt:lpstr>Being Viewed as Objects</vt:lpstr>
      <vt:lpstr>Being Viewed as Recipients</vt:lpstr>
      <vt:lpstr>Being Viewed as Resources/Partners</vt:lpstr>
      <vt:lpstr>Attitudes Towards Youth in Child Welfare System</vt:lpstr>
      <vt:lpstr>Activity: Role Play</vt:lpstr>
      <vt:lpstr>PowerPoint Presentation</vt:lpstr>
      <vt:lpstr>Reflections</vt:lpstr>
      <vt:lpstr>Module Twelve:  Promoting Youth Adult Partnership</vt:lpstr>
      <vt:lpstr>Youth-Adult Partnership</vt:lpstr>
      <vt:lpstr>Youth-Adult Partnership</vt:lpstr>
      <vt:lpstr>What are some skills you use working in partnership with young people?</vt:lpstr>
      <vt:lpstr>Power Dynamics</vt:lpstr>
      <vt:lpstr>What conditions need to exist for youth-adult partnerships to flourish?</vt:lpstr>
      <vt:lpstr>Attitudes &amp; Stereotypes Impacting Youth-Adult Partnerships </vt:lpstr>
      <vt:lpstr>Language  Matters</vt:lpstr>
      <vt:lpstr>Activity: Language Matters When Building Partnership</vt:lpstr>
      <vt:lpstr>Youth/Adult Partnerships:  Self-Assessment Tool</vt:lpstr>
      <vt:lpstr>Activity 6:  Developing an Action Plan</vt:lpstr>
      <vt:lpstr>Action Plan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FTC Values</dc:title>
  <dc:creator>Merkel-holguin, Lisa</dc:creator>
  <cp:lastModifiedBy>Wright, Greg</cp:lastModifiedBy>
  <cp:revision>214</cp:revision>
  <cp:lastPrinted>2019-08-21T13:04:28Z</cp:lastPrinted>
  <dcterms:created xsi:type="dcterms:W3CDTF">2016-09-19T21:43:31Z</dcterms:created>
  <dcterms:modified xsi:type="dcterms:W3CDTF">2020-06-25T14:16:02Z</dcterms:modified>
</cp:coreProperties>
</file>